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0" r:id="rId12"/>
    <p:sldId id="267" r:id="rId13"/>
    <p:sldId id="269" r:id="rId14"/>
    <p:sldId id="281" r:id="rId15"/>
    <p:sldId id="270" r:id="rId16"/>
    <p:sldId id="271" r:id="rId17"/>
    <p:sldId id="272" r:id="rId18"/>
    <p:sldId id="273" r:id="rId19"/>
    <p:sldId id="274" r:id="rId20"/>
    <p:sldId id="275" r:id="rId21"/>
    <p:sldId id="282" r:id="rId22"/>
    <p:sldId id="283" r:id="rId23"/>
    <p:sldId id="284" r:id="rId24"/>
    <p:sldId id="285" r:id="rId25"/>
    <p:sldId id="276" r:id="rId26"/>
    <p:sldId id="277" r:id="rId27"/>
    <p:sldId id="278" r:id="rId28"/>
    <p:sldId id="279" r:id="rId2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55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2.JP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3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3.JP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3.png"/><Relationship Id="rId5" Type="http://schemas.openxmlformats.org/officeDocument/2006/relationships/image" Target="../media/image95.png"/><Relationship Id="rId15" Type="http://schemas.openxmlformats.org/officeDocument/2006/relationships/image" Target="../media/image105.JP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10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6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3.png"/><Relationship Id="rId5" Type="http://schemas.openxmlformats.org/officeDocument/2006/relationships/image" Target="../media/image95.png"/><Relationship Id="rId15" Type="http://schemas.openxmlformats.org/officeDocument/2006/relationships/image" Target="../media/image108.JP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10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9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3.png"/><Relationship Id="rId5" Type="http://schemas.openxmlformats.org/officeDocument/2006/relationships/image" Target="../media/image95.png"/><Relationship Id="rId15" Type="http://schemas.openxmlformats.org/officeDocument/2006/relationships/image" Target="../media/image110.JP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9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3.png"/><Relationship Id="rId5" Type="http://schemas.openxmlformats.org/officeDocument/2006/relationships/image" Target="../media/image95.png"/><Relationship Id="rId15" Type="http://schemas.openxmlformats.org/officeDocument/2006/relationships/image" Target="../media/image111.JP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10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3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112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07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6" Type="http://schemas.openxmlformats.org/officeDocument/2006/relationships/image" Target="../media/image115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3.png"/><Relationship Id="rId5" Type="http://schemas.openxmlformats.org/officeDocument/2006/relationships/image" Target="../media/image95.png"/><Relationship Id="rId15" Type="http://schemas.openxmlformats.org/officeDocument/2006/relationships/image" Target="../media/image114.JP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Relationship Id="rId14" Type="http://schemas.openxmlformats.org/officeDocument/2006/relationships/image" Target="../media/image113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40.png"/><Relationship Id="rId2" Type="http://schemas.openxmlformats.org/officeDocument/2006/relationships/image" Target="../media/image41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16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118.png"/><Relationship Id="rId2" Type="http://schemas.openxmlformats.org/officeDocument/2006/relationships/image" Target="../media/image41.png"/><Relationship Id="rId16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11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119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120.JP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117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3.png"/><Relationship Id="rId10" Type="http://schemas.openxmlformats.org/officeDocument/2006/relationships/image" Target="../media/image49.png"/><Relationship Id="rId19" Type="http://schemas.openxmlformats.org/officeDocument/2006/relationships/image" Target="../media/image121.JP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120.JPG"/><Relationship Id="rId3" Type="http://schemas.openxmlformats.org/officeDocument/2006/relationships/image" Target="../media/image42.png"/><Relationship Id="rId21" Type="http://schemas.openxmlformats.org/officeDocument/2006/relationships/image" Target="../media/image123.JP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117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20" Type="http://schemas.openxmlformats.org/officeDocument/2006/relationships/image" Target="../media/image1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3.png"/><Relationship Id="rId10" Type="http://schemas.openxmlformats.org/officeDocument/2006/relationships/image" Target="../media/image49.png"/><Relationship Id="rId19" Type="http://schemas.openxmlformats.org/officeDocument/2006/relationships/image" Target="../media/image121.JP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120.JPG"/><Relationship Id="rId3" Type="http://schemas.openxmlformats.org/officeDocument/2006/relationships/image" Target="../media/image42.png"/><Relationship Id="rId21" Type="http://schemas.openxmlformats.org/officeDocument/2006/relationships/image" Target="../media/image125.JP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117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20" Type="http://schemas.openxmlformats.org/officeDocument/2006/relationships/image" Target="../media/image12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3.png"/><Relationship Id="rId10" Type="http://schemas.openxmlformats.org/officeDocument/2006/relationships/image" Target="../media/image49.png"/><Relationship Id="rId19" Type="http://schemas.openxmlformats.org/officeDocument/2006/relationships/image" Target="../media/image121.JP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120.JPG"/><Relationship Id="rId3" Type="http://schemas.openxmlformats.org/officeDocument/2006/relationships/image" Target="../media/image42.png"/><Relationship Id="rId21" Type="http://schemas.openxmlformats.org/officeDocument/2006/relationships/image" Target="../media/image127.JP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117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20" Type="http://schemas.openxmlformats.org/officeDocument/2006/relationships/image" Target="../media/image1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3.png"/><Relationship Id="rId10" Type="http://schemas.openxmlformats.org/officeDocument/2006/relationships/image" Target="../media/image49.png"/><Relationship Id="rId19" Type="http://schemas.openxmlformats.org/officeDocument/2006/relationships/image" Target="../media/image121.JP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128.JP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117.png"/><Relationship Id="rId2" Type="http://schemas.openxmlformats.org/officeDocument/2006/relationships/image" Target="../media/image41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6.png"/><Relationship Id="rId5" Type="http://schemas.openxmlformats.org/officeDocument/2006/relationships/image" Target="../media/image132.png"/><Relationship Id="rId10" Type="http://schemas.openxmlformats.org/officeDocument/2006/relationships/image" Target="../media/image135.png"/><Relationship Id="rId4" Type="http://schemas.openxmlformats.org/officeDocument/2006/relationships/image" Target="../media/image131.png"/><Relationship Id="rId9" Type="http://schemas.openxmlformats.org/officeDocument/2006/relationships/image" Target="../media/image7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7.png"/><Relationship Id="rId5" Type="http://schemas.openxmlformats.org/officeDocument/2006/relationships/image" Target="../media/image132.png"/><Relationship Id="rId10" Type="http://schemas.openxmlformats.org/officeDocument/2006/relationships/image" Target="../media/image136.png"/><Relationship Id="rId4" Type="http://schemas.openxmlformats.org/officeDocument/2006/relationships/image" Target="../media/image131.png"/><Relationship Id="rId9" Type="http://schemas.openxmlformats.org/officeDocument/2006/relationships/image" Target="../media/image7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4.png"/><Relationship Id="rId13" Type="http://schemas.openxmlformats.org/officeDocument/2006/relationships/image" Target="../media/image148.png"/><Relationship Id="rId3" Type="http://schemas.openxmlformats.org/officeDocument/2006/relationships/image" Target="../media/image139.png"/><Relationship Id="rId7" Type="http://schemas.openxmlformats.org/officeDocument/2006/relationships/image" Target="../media/image143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138.png"/><Relationship Id="rId16" Type="http://schemas.openxmlformats.org/officeDocument/2006/relationships/image" Target="../media/image1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png"/><Relationship Id="rId11" Type="http://schemas.openxmlformats.org/officeDocument/2006/relationships/image" Target="../media/image146.png"/><Relationship Id="rId5" Type="http://schemas.openxmlformats.org/officeDocument/2006/relationships/image" Target="../media/image141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4" Type="http://schemas.openxmlformats.org/officeDocument/2006/relationships/image" Target="../media/image140.png"/><Relationship Id="rId9" Type="http://schemas.openxmlformats.org/officeDocument/2006/relationships/image" Target="../media/image13.png"/><Relationship Id="rId14" Type="http://schemas.openxmlformats.org/officeDocument/2006/relationships/image" Target="../media/image14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13" Type="http://schemas.openxmlformats.org/officeDocument/2006/relationships/image" Target="../media/image163.png"/><Relationship Id="rId3" Type="http://schemas.openxmlformats.org/officeDocument/2006/relationships/image" Target="../media/image10.png"/><Relationship Id="rId7" Type="http://schemas.openxmlformats.org/officeDocument/2006/relationships/image" Target="../media/image157.png"/><Relationship Id="rId12" Type="http://schemas.openxmlformats.org/officeDocument/2006/relationships/image" Target="../media/image162.png"/><Relationship Id="rId17" Type="http://schemas.openxmlformats.org/officeDocument/2006/relationships/image" Target="../media/image166.png"/><Relationship Id="rId2" Type="http://schemas.openxmlformats.org/officeDocument/2006/relationships/image" Target="../media/image153.png"/><Relationship Id="rId16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11" Type="http://schemas.openxmlformats.org/officeDocument/2006/relationships/image" Target="../media/image161.png"/><Relationship Id="rId5" Type="http://schemas.openxmlformats.org/officeDocument/2006/relationships/image" Target="../media/image155.png"/><Relationship Id="rId15" Type="http://schemas.openxmlformats.org/officeDocument/2006/relationships/image" Target="../media/image164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Relationship Id="rId1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5.png"/><Relationship Id="rId2" Type="http://schemas.openxmlformats.org/officeDocument/2006/relationships/image" Target="../media/image41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6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8.png"/><Relationship Id="rId2" Type="http://schemas.openxmlformats.org/officeDocument/2006/relationships/image" Target="../media/image4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13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36.png"/><Relationship Id="rId17" Type="http://schemas.openxmlformats.org/officeDocument/2006/relationships/image" Target="../media/image72.pn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20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13.png"/><Relationship Id="rId10" Type="http://schemas.openxmlformats.org/officeDocument/2006/relationships/image" Target="../media/image67.png"/><Relationship Id="rId19" Type="http://schemas.openxmlformats.org/officeDocument/2006/relationships/image" Target="../media/image3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18" Type="http://schemas.openxmlformats.org/officeDocument/2006/relationships/image" Target="../media/image73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36.png"/><Relationship Id="rId17" Type="http://schemas.openxmlformats.org/officeDocument/2006/relationships/image" Target="../media/image72.png"/><Relationship Id="rId2" Type="http://schemas.openxmlformats.org/officeDocument/2006/relationships/image" Target="../media/image59.png"/><Relationship Id="rId16" Type="http://schemas.openxmlformats.org/officeDocument/2006/relationships/image" Target="../media/image71.png"/><Relationship Id="rId20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13.png"/><Relationship Id="rId10" Type="http://schemas.openxmlformats.org/officeDocument/2006/relationships/image" Target="../media/image67.png"/><Relationship Id="rId19" Type="http://schemas.openxmlformats.org/officeDocument/2006/relationships/image" Target="../media/image32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Relationship Id="rId1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6.png"/><Relationship Id="rId18" Type="http://schemas.openxmlformats.org/officeDocument/2006/relationships/image" Target="../media/image91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image" Target="../media/image85.png"/><Relationship Id="rId17" Type="http://schemas.openxmlformats.org/officeDocument/2006/relationships/image" Target="../media/image90.png"/><Relationship Id="rId2" Type="http://schemas.openxmlformats.org/officeDocument/2006/relationships/image" Target="../media/image76.png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11" Type="http://schemas.openxmlformats.org/officeDocument/2006/relationships/image" Target="../media/image84.pn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19" Type="http://schemas.openxmlformats.org/officeDocument/2006/relationships/image" Target="../media/image73.png"/><Relationship Id="rId4" Type="http://schemas.openxmlformats.org/officeDocument/2006/relationships/image" Target="../media/image39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40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0" Type="http://schemas.openxmlformats.org/officeDocument/2006/relationships/image" Target="../media/image99.png"/><Relationship Id="rId4" Type="http://schemas.openxmlformats.org/officeDocument/2006/relationships/image" Target="../media/image94.png"/><Relationship Id="rId9" Type="http://schemas.openxmlformats.org/officeDocument/2006/relationships/image" Target="../media/image9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683754" y="-1126333"/>
            <a:ext cx="4656675" cy="2252666"/>
            <a:chOff x="3683754" y="-1126333"/>
            <a:chExt cx="4656675" cy="225266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1880000">
              <a:off x="3683754" y="-1126333"/>
              <a:ext cx="4656675" cy="225266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34069" y="7866165"/>
            <a:ext cx="9484052" cy="4587910"/>
            <a:chOff x="-4534069" y="7866165"/>
            <a:chExt cx="9484052" cy="458791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620000">
              <a:off x="-4534069" y="7866165"/>
              <a:ext cx="9484052" cy="458791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160002" y="6968335"/>
            <a:ext cx="8303791" cy="2148855"/>
            <a:chOff x="-5160002" y="6968335"/>
            <a:chExt cx="8303791" cy="214885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-5160002" y="6968335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364089" y="-17016"/>
            <a:ext cx="5537112" cy="1432894"/>
            <a:chOff x="11364089" y="-17016"/>
            <a:chExt cx="5537112" cy="14328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0">
              <a:off x="11364089" y="-17016"/>
              <a:ext cx="5537112" cy="143289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382770" y="1411592"/>
            <a:ext cx="7742835" cy="3745596"/>
            <a:chOff x="14382770" y="1411592"/>
            <a:chExt cx="7742835" cy="374559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">
              <a:off x="14382770" y="1411592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97511" y="-1797817"/>
            <a:ext cx="3946653" cy="3711945"/>
            <a:chOff x="1397511" y="-1797817"/>
            <a:chExt cx="3946653" cy="371194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">
              <a:off x="1397511" y="-1797817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-1320148" y="-1409197"/>
            <a:ext cx="4492755" cy="4991950"/>
            <a:chOff x="-1320148" y="-1409197"/>
            <a:chExt cx="4492755" cy="499195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1860000">
              <a:off x="-1320148" y="-1409197"/>
              <a:ext cx="4492755" cy="499195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682583" y="7732660"/>
            <a:ext cx="3724679" cy="3503173"/>
            <a:chOff x="11682583" y="7732660"/>
            <a:chExt cx="3724679" cy="350317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80000">
              <a:off x="11682583" y="7732660"/>
              <a:ext cx="3724679" cy="350317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707769" y="7007937"/>
            <a:ext cx="4523579" cy="5113295"/>
            <a:chOff x="13707769" y="7007937"/>
            <a:chExt cx="4523579" cy="5113295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707769" y="7007937"/>
              <a:ext cx="4523579" cy="511329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304800" y="2424433"/>
            <a:ext cx="18138053" cy="317009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000" dirty="0">
                <a:solidFill>
                  <a:srgbClr val="E25B44"/>
                </a:solidFill>
                <a:latin typeface="Gmarket Sans Bold" pitchFamily="34" charset="0"/>
                <a:cs typeface="Gmarket Sans Bold" pitchFamily="34" charset="0"/>
              </a:rPr>
              <a:t>제주도</a:t>
            </a:r>
            <a:r>
              <a:rPr lang="en-US" sz="100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 여객편 가격 및 선호도 분석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6833273" y="604097"/>
            <a:ext cx="4650695" cy="817992"/>
            <a:chOff x="6833273" y="604097"/>
            <a:chExt cx="4650695" cy="81799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833273" y="604097"/>
              <a:ext cx="4650695" cy="817992"/>
            </a:xfrm>
            <a:prstGeom prst="rect">
              <a:avLst/>
            </a:prstGeom>
          </p:spPr>
        </p:pic>
      </p:grpSp>
      <p:sp>
        <p:nvSpPr>
          <p:cNvPr id="45" name="Object 45"/>
          <p:cNvSpPr txBox="1"/>
          <p:nvPr/>
        </p:nvSpPr>
        <p:spPr>
          <a:xfrm>
            <a:off x="680516" y="7341828"/>
            <a:ext cx="17306734" cy="210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2018301503 박상우</a:t>
            </a:r>
          </a:p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2018301076 최민규</a:t>
            </a:r>
          </a:p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2016301003 고나영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6319765" y="8988854"/>
            <a:ext cx="6028235" cy="79212"/>
            <a:chOff x="6319765" y="8988854"/>
            <a:chExt cx="6028235" cy="79212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9765" y="8988854"/>
              <a:ext cx="6028235" cy="79212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19765" y="7007937"/>
            <a:ext cx="6028235" cy="79212"/>
            <a:chOff x="6319765" y="7007937"/>
            <a:chExt cx="6028235" cy="7921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319765" y="7007937"/>
              <a:ext cx="6028235" cy="79212"/>
            </a:xfrm>
            <a:prstGeom prst="rect">
              <a:avLst/>
            </a:prstGeom>
          </p:spPr>
        </p:pic>
      </p:grpSp>
      <p:sp>
        <p:nvSpPr>
          <p:cNvPr id="52" name="Object 52"/>
          <p:cNvSpPr txBox="1"/>
          <p:nvPr/>
        </p:nvSpPr>
        <p:spPr>
          <a:xfrm>
            <a:off x="6200860" y="809020"/>
            <a:ext cx="5883995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데이터 크롤링 기말 과제</a:t>
            </a:r>
            <a:endParaRPr lang="en-US" dirty="0"/>
          </a:p>
        </p:txBody>
      </p:sp>
      <p:grpSp>
        <p:nvGrpSpPr>
          <p:cNvPr id="1017" name="그룹 1017"/>
          <p:cNvGrpSpPr/>
          <p:nvPr/>
        </p:nvGrpSpPr>
        <p:grpSpPr>
          <a:xfrm>
            <a:off x="14245822" y="-1151795"/>
            <a:ext cx="4560680" cy="4560680"/>
            <a:chOff x="14245822" y="-1151795"/>
            <a:chExt cx="4560680" cy="456068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160000">
              <a:off x="14245822" y="-1151795"/>
              <a:ext cx="4560680" cy="456068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17243" y="7632683"/>
            <a:ext cx="4139470" cy="4599411"/>
            <a:chOff x="1117243" y="7632683"/>
            <a:chExt cx="4139470" cy="459941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2700000">
              <a:off x="1117243" y="7632683"/>
              <a:ext cx="4139470" cy="4599411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6179500" y="6126545"/>
            <a:ext cx="17306734" cy="80571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발표 순서 : (채워야함)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384414" y="5945170"/>
            <a:ext cx="3972847" cy="2793316"/>
            <a:chOff x="1384414" y="5945170"/>
            <a:chExt cx="3972847" cy="2793316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080000">
              <a:off x="1384414" y="5945170"/>
              <a:ext cx="3972847" cy="27933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9348" y="876300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4" y="2267105"/>
            <a:ext cx="14927154" cy="1322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사용 URL</a:t>
            </a:r>
            <a:endParaRPr lang="en-US" dirty="0"/>
          </a:p>
        </p:txBody>
      </p:sp>
      <p:pic>
        <p:nvPicPr>
          <p:cNvPr id="4" name="그림 3" descr="텍스트, 자연, 밤하늘이(가) 표시된 사진&#10;&#10;자동 생성된 설명">
            <a:extLst>
              <a:ext uri="{FF2B5EF4-FFF2-40B4-BE49-F238E27FC236}">
                <a16:creationId xmlns:a16="http://schemas.microsoft.com/office/drawing/2014/main" id="{3F05C482-F3E0-48D7-98E0-6793854DE2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3856" y="5927069"/>
            <a:ext cx="6221641" cy="36309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28205" y="85952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53291" y="195209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0" y="1704867"/>
            <a:ext cx="14927154" cy="1322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제주도 국적별 관광객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878C840-A763-46C3-96D3-21DA9A98B1B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626" y="2407404"/>
            <a:ext cx="6877577" cy="69800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721BBE-69BB-4ACD-BD29-2C820A860E4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5806" y="2407404"/>
            <a:ext cx="6905625" cy="692467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C7E57B85-3538-4FA6-8A08-71B888E4047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32" y="9303835"/>
            <a:ext cx="8190068" cy="81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05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0" y="2267107"/>
            <a:ext cx="14927154" cy="1333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항공권 예매 사이트 접속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-1458035" y="3211108"/>
            <a:ext cx="21233095" cy="80140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selenium 모듈의 웹 드라이브를 구동시켜 항공권 예매사이트 접속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927923" y="4057282"/>
            <a:ext cx="7214934" cy="4387992"/>
            <a:chOff x="1927923" y="4057282"/>
            <a:chExt cx="7214934" cy="4387992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927923" y="4057282"/>
              <a:ext cx="7214934" cy="4387992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522101" y="609759"/>
            <a:ext cx="4747963" cy="663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데이터 수집</a:t>
            </a:r>
            <a:endParaRPr 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8E4DD701-C283-40D3-B246-E84EB48A8A2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197" y="4413639"/>
            <a:ext cx="7094843" cy="269865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4" y="2267105"/>
            <a:ext cx="14927154" cy="1349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검색 조건 입력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-2251241" y="3435914"/>
            <a:ext cx="22788197" cy="799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각각 조건에 맞는 출발지(GMP-김포)  목적지(CJU-제주)를 입력.   (조건- 일반석,단위-일주일)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875475" y="4181946"/>
            <a:ext cx="9706925" cy="2357957"/>
            <a:chOff x="1875475" y="4181946"/>
            <a:chExt cx="8206915" cy="2357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5475" y="4181946"/>
              <a:ext cx="8206915" cy="2357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522101" y="609759"/>
            <a:ext cx="4747963" cy="663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데이터 수집</a:t>
            </a:r>
            <a:endParaRPr 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595552DB-69C3-429B-817D-543B62A5E7D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8722" y="7230454"/>
            <a:ext cx="10345092" cy="161725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923249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4" y="2267105"/>
            <a:ext cx="14927154" cy="1349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검색 조건 입력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-2251241" y="3435914"/>
            <a:ext cx="22788197" cy="7999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각각 조건에 맞는 출발지(GMP-김포)  목적지(CJU-제주)를 입력.   (조건- 일반석,단위-일주일)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875475" y="4181946"/>
            <a:ext cx="9706925" cy="2357957"/>
            <a:chOff x="1875475" y="4181946"/>
            <a:chExt cx="8206915" cy="2357957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75475" y="4181946"/>
              <a:ext cx="8206915" cy="235795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sp>
        <p:nvSpPr>
          <p:cNvPr id="46" name="Object 46"/>
          <p:cNvSpPr txBox="1"/>
          <p:nvPr/>
        </p:nvSpPr>
        <p:spPr>
          <a:xfrm>
            <a:off x="12522101" y="609759"/>
            <a:ext cx="4747963" cy="663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데이터 수집</a:t>
            </a:r>
            <a:endParaRPr lang="en-US" dirty="0"/>
          </a:p>
        </p:txBody>
      </p:sp>
      <p:pic>
        <p:nvPicPr>
          <p:cNvPr id="14" name="그림 13" descr="텍스트이(가) 표시된 사진&#10;&#10;자동 생성된 설명">
            <a:extLst>
              <a:ext uri="{FF2B5EF4-FFF2-40B4-BE49-F238E27FC236}">
                <a16:creationId xmlns:a16="http://schemas.microsoft.com/office/drawing/2014/main" id="{C380BE53-D369-4EC1-972B-1FDE3F1C612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475" y="6861153"/>
            <a:ext cx="9437912" cy="2100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303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4" y="2267105"/>
            <a:ext cx="14927154" cy="13227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비행기 표 선택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-1473687" y="3435914"/>
            <a:ext cx="21233095" cy="9442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2522101" y="609759"/>
            <a:ext cx="4747963" cy="663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데이터 수집</a:t>
            </a:r>
            <a:endParaRPr 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7E8F838-FBE2-4CCA-A656-86E3AF5B81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106" y="3412164"/>
            <a:ext cx="8270193" cy="50841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05223" y="864086"/>
            <a:ext cx="17029304" cy="8792251"/>
            <a:chOff x="605223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05223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48380" y="428172"/>
            <a:ext cx="1588954" cy="1759639"/>
            <a:chOff x="8348380" y="428172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48380" y="428172"/>
              <a:ext cx="1588954" cy="1759639"/>
              <a:chOff x="8348380" y="428172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48380" y="428172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60632" y="703861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1679284" y="2267105"/>
            <a:ext cx="14927154" cy="13499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50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가격 저장</a:t>
            </a:r>
            <a:endParaRPr lang="en-US" dirty="0"/>
          </a:p>
        </p:txBody>
      </p:sp>
      <p:sp>
        <p:nvSpPr>
          <p:cNvPr id="39" name="Object 39"/>
          <p:cNvSpPr txBox="1"/>
          <p:nvPr/>
        </p:nvSpPr>
        <p:spPr>
          <a:xfrm>
            <a:off x="-1641015" y="3225087"/>
            <a:ext cx="21233095" cy="19799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나온 가격을 pandas 모듈 안에 to_excel 함수로 저장</a:t>
            </a:r>
          </a:p>
          <a:p>
            <a:pPr algn="ctr"/>
            <a:r>
              <a:rPr lang="en-US" sz="30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while문을 사용 하여 반복하면 데이터를 지속적으로 취득 가능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12917196" y="455292"/>
            <a:ext cx="4105263" cy="722058"/>
            <a:chOff x="12917196" y="455292"/>
            <a:chExt cx="4105263" cy="7220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917196" y="455292"/>
              <a:ext cx="4105263" cy="722058"/>
            </a:xfrm>
            <a:prstGeom prst="rect">
              <a:avLst/>
            </a:prstGeom>
          </p:spPr>
        </p:pic>
      </p:grpSp>
      <p:sp>
        <p:nvSpPr>
          <p:cNvPr id="43" name="Object 43"/>
          <p:cNvSpPr txBox="1"/>
          <p:nvPr/>
        </p:nvSpPr>
        <p:spPr>
          <a:xfrm>
            <a:off x="12522101" y="609759"/>
            <a:ext cx="4747963" cy="66392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데이터 수집</a:t>
            </a:r>
            <a:endParaRPr 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E497ED37-F343-4214-BD59-B2D7BF7A181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26591" y="4158422"/>
            <a:ext cx="2864168" cy="5210861"/>
          </a:xfrm>
          <a:prstGeom prst="rect">
            <a:avLst/>
          </a:prstGeom>
        </p:spPr>
      </p:pic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1502EACC-787B-4F4A-A050-CB885EA3AD0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222" y="4176234"/>
            <a:ext cx="5213974" cy="2626016"/>
          </a:xfrm>
          <a:prstGeom prst="rect">
            <a:avLst/>
          </a:prstGeom>
        </p:spPr>
      </p:pic>
      <p:pic>
        <p:nvPicPr>
          <p:cNvPr id="13" name="그림 12" descr="텍스트, 영수증이(가) 표시된 사진&#10;&#10;자동 생성된 설명">
            <a:extLst>
              <a:ext uri="{FF2B5EF4-FFF2-40B4-BE49-F238E27FC236}">
                <a16:creationId xmlns:a16="http://schemas.microsoft.com/office/drawing/2014/main" id="{E6133837-D9DA-4E43-9B0A-E856604E066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730" y="4409706"/>
            <a:ext cx="5804269" cy="414753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4" name="Object 54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56" name="Object 56"/>
          <p:cNvSpPr txBox="1"/>
          <p:nvPr/>
        </p:nvSpPr>
        <p:spPr>
          <a:xfrm>
            <a:off x="5844876" y="4306810"/>
            <a:ext cx="15567936" cy="1984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kern="0" spc="-6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분석결과 및 기대효과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2585267" y="4157457"/>
            <a:ext cx="3842376" cy="3503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100" kern="0" spc="-500" dirty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03.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2616167" y="3988442"/>
            <a:ext cx="3091850" cy="955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7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Chapter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8" name="그룹 1018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4" name="Object 54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03</a:t>
              </a:r>
              <a:endParaRPr lang="en-US" dirty="0"/>
            </a:p>
          </p:txBody>
        </p:sp>
      </p:grpSp>
      <p:grpSp>
        <p:nvGrpSpPr>
          <p:cNvPr id="1019" name="그룹 1019"/>
          <p:cNvGrpSpPr/>
          <p:nvPr/>
        </p:nvGrpSpPr>
        <p:grpSpPr>
          <a:xfrm>
            <a:off x="765982" y="3385253"/>
            <a:ext cx="7984131" cy="5192785"/>
            <a:chOff x="1837158" y="3593852"/>
            <a:chExt cx="7984131" cy="5192785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837158" y="3593852"/>
              <a:ext cx="7984131" cy="519278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62" name="Object 62"/>
          <p:cNvSpPr txBox="1"/>
          <p:nvPr/>
        </p:nvSpPr>
        <p:spPr>
          <a:xfrm>
            <a:off x="12876101" y="226981"/>
            <a:ext cx="4747963" cy="799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분석결과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7520518" y="3719943"/>
            <a:ext cx="11748091" cy="73609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내국인의 국내 항공사에 대한 관심도는 주로 대형항공사 위주이다.</a:t>
            </a:r>
          </a:p>
          <a:p>
            <a:pPr algn="ctr"/>
            <a:endParaRPr lang="en-US" sz="2800" kern="0" spc="-100" dirty="0">
              <a:solidFill>
                <a:srgbClr val="2F436F"/>
              </a:solidFill>
              <a:latin typeface="Gmarket Sans Medium" pitchFamily="34" charset="0"/>
              <a:cs typeface="Gmarket Sans Medium" pitchFamily="34" charset="0"/>
            </a:endParaRPr>
          </a:p>
          <a:p>
            <a:pPr algn="ctr"/>
            <a:r>
              <a:rPr lang="en-US" sz="2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1위 대한 항공과 2위 아시아나 항공은 각각 스카이팀과 스타얼라이언스에 소속된 FSC로써 대다수의 내국인의 관심을 받고있고 LCC인 제주항공과 진에어가 그 뒤를 잇고 있다.</a:t>
            </a:r>
          </a:p>
          <a:p>
            <a:pPr algn="ctr"/>
            <a:endParaRPr lang="en-US" sz="2800" kern="0" spc="-100" dirty="0">
              <a:solidFill>
                <a:srgbClr val="2F436F"/>
              </a:solidFill>
              <a:latin typeface="Gmarket Sans Medium" pitchFamily="34" charset="0"/>
              <a:cs typeface="Gmarket Sans Medium" pitchFamily="34" charset="0"/>
            </a:endParaRPr>
          </a:p>
          <a:p>
            <a:pPr algn="ctr"/>
            <a:r>
              <a:rPr lang="en-US" sz="2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첫 취항 직후 2개월만에 코로나19 직격탄을 맞은 '플라이강원'의 관심도가 가장 적은것으로 보인다.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2191009" y="2216562"/>
            <a:ext cx="14335890" cy="15993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내국인의 국내항공사  </a:t>
            </a:r>
            <a:r>
              <a:rPr lang="en-US" sz="6000" kern="0" spc="-500" dirty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관심도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2892768" y="226982"/>
            <a:ext cx="4747963" cy="7999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분석결과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1127451" y="3155137"/>
            <a:ext cx="5972011" cy="5729073"/>
            <a:chOff x="2065236" y="3407826"/>
            <a:chExt cx="5972011" cy="572907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65236" y="3407826"/>
              <a:ext cx="5972011" cy="572907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20" name="그룹 1020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61" name="Object 61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63" name="Object 63"/>
          <p:cNvSpPr txBox="1"/>
          <p:nvPr/>
        </p:nvSpPr>
        <p:spPr>
          <a:xfrm>
            <a:off x="6934000" y="3719943"/>
            <a:ext cx="11495941" cy="73844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제주도 항공편 이용시 선호하는 항공사는 항공사에 대한 관심도와는 다른 결과를 보여준다.</a:t>
            </a:r>
          </a:p>
          <a:p>
            <a:pPr algn="ctr"/>
            <a:endParaRPr lang="en-US" sz="2800" kern="0" spc="-100" dirty="0">
              <a:solidFill>
                <a:srgbClr val="2F436F"/>
              </a:solidFill>
              <a:latin typeface="Gmarket Sans Medium" pitchFamily="34" charset="0"/>
              <a:cs typeface="Gmarket Sans Medium" pitchFamily="34" charset="0"/>
            </a:endParaRPr>
          </a:p>
          <a:p>
            <a:pPr algn="ctr"/>
            <a:r>
              <a:rPr lang="en-US" sz="2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대형 국적기인 대한 항공이 1위,2위는 대한 항공의 자회사이자 lcc인 진에어, 3위는 또다른 대형 항공사인 아시아나 항공으로 보여진다.</a:t>
            </a:r>
          </a:p>
          <a:p>
            <a:pPr algn="ctr"/>
            <a:endParaRPr lang="en-US" sz="2800" kern="0" spc="-100" dirty="0">
              <a:solidFill>
                <a:srgbClr val="2F436F"/>
              </a:solidFill>
              <a:latin typeface="Gmarket Sans Medium" pitchFamily="34" charset="0"/>
              <a:cs typeface="Gmarket Sans Medium" pitchFamily="34" charset="0"/>
            </a:endParaRPr>
          </a:p>
          <a:p>
            <a:pPr algn="ctr"/>
            <a:r>
              <a:rPr lang="en-US" sz="2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이는 관심도와는 다른 결과를 보여주는데 이는 제주도 항공편의 가격, 운행하는 항공사의 인지도와 관심도등 많은 요인에 의한 것으로 보인다. 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2191009" y="2216562"/>
            <a:ext cx="14335890" cy="15993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제주 항공편 이용시 </a:t>
            </a:r>
            <a:r>
              <a:rPr lang="en-US" sz="6000" kern="0" spc="-500" dirty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선호하는 </a:t>
            </a:r>
            <a:r>
              <a:rPr lang="en-US" sz="48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항공사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D3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02460" y="9119518"/>
            <a:ext cx="4680138" cy="4680138"/>
            <a:chOff x="6602460" y="9119518"/>
            <a:chExt cx="4680138" cy="46801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02460" y="9119518"/>
              <a:ext cx="4680138" cy="46801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328232" y="-2064076"/>
            <a:ext cx="4677780" cy="4677780"/>
            <a:chOff x="-328232" y="-2064076"/>
            <a:chExt cx="4677780" cy="467778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28232" y="-2064076"/>
              <a:ext cx="4677780" cy="46777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4802" y="-1565147"/>
            <a:ext cx="3502451" cy="3502451"/>
            <a:chOff x="14794802" y="-1565147"/>
            <a:chExt cx="3502451" cy="35024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4802" y="-1565147"/>
              <a:ext cx="3502451" cy="35024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2931744" y="2546440"/>
            <a:ext cx="4432728" cy="4432728"/>
            <a:chOff x="-2931744" y="2546440"/>
            <a:chExt cx="4432728" cy="443272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6000000">
              <a:off x="-2931744" y="2546440"/>
              <a:ext cx="4432728" cy="443272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545338" y="8067032"/>
            <a:ext cx="3209434" cy="4291548"/>
            <a:chOff x="9545338" y="8067032"/>
            <a:chExt cx="3209434" cy="42915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545338" y="8067032"/>
              <a:ext cx="3209434" cy="42915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2584323" y="7330363"/>
            <a:ext cx="5024581" cy="2125398"/>
            <a:chOff x="-2584323" y="7330363"/>
            <a:chExt cx="5024581" cy="212539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2584323" y="7330363"/>
              <a:ext cx="5024581" cy="212539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29512" y="3259608"/>
            <a:ext cx="3957052" cy="3957052"/>
            <a:chOff x="15929512" y="3259608"/>
            <a:chExt cx="3957052" cy="395705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929512" y="3259608"/>
              <a:ext cx="3957052" cy="395705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01631" y="8418989"/>
            <a:ext cx="2839845" cy="2220702"/>
            <a:chOff x="-501631" y="8418989"/>
            <a:chExt cx="2839845" cy="222070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501631" y="8418989"/>
              <a:ext cx="2839845" cy="222070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24545" y="-1583666"/>
            <a:ext cx="2600557" cy="3536296"/>
            <a:chOff x="3124545" y="-1583666"/>
            <a:chExt cx="2600557" cy="3536296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24545" y="-1583666"/>
              <a:ext cx="2600557" cy="35362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00240" y="-491799"/>
            <a:ext cx="1804948" cy="2132551"/>
            <a:chOff x="12300240" y="-491799"/>
            <a:chExt cx="1804948" cy="21325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00240" y="-491799"/>
              <a:ext cx="1804948" cy="21325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724362" y="8847420"/>
            <a:ext cx="5802684" cy="2454535"/>
            <a:chOff x="15724362" y="8847420"/>
            <a:chExt cx="5802684" cy="2454535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724362" y="8847420"/>
              <a:ext cx="5802684" cy="245453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7191377" y="3582107"/>
            <a:ext cx="1708615" cy="2018733"/>
            <a:chOff x="17191377" y="3582107"/>
            <a:chExt cx="1708615" cy="201873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0">
              <a:off x="17191377" y="3582107"/>
              <a:ext cx="1708615" cy="201873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sp>
        <p:nvSpPr>
          <p:cNvPr id="41" name="Object 41"/>
          <p:cNvSpPr txBox="1"/>
          <p:nvPr/>
        </p:nvSpPr>
        <p:spPr>
          <a:xfrm>
            <a:off x="2094495" y="1765399"/>
            <a:ext cx="2166967" cy="27656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100" kern="0" spc="-5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목차</a:t>
            </a:r>
            <a:endParaRPr lang="en-US" dirty="0"/>
          </a:p>
        </p:txBody>
      </p:sp>
      <p:sp>
        <p:nvSpPr>
          <p:cNvPr id="42" name="Object 42"/>
          <p:cNvSpPr txBox="1"/>
          <p:nvPr/>
        </p:nvSpPr>
        <p:spPr>
          <a:xfrm>
            <a:off x="6155889" y="1972138"/>
            <a:ext cx="14352709" cy="106663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2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주제 선정과 배경 현황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6155889" y="3609162"/>
            <a:ext cx="14352709" cy="1211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2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데이터수집</a:t>
            </a:r>
            <a:endParaRPr lang="en-US" dirty="0"/>
          </a:p>
        </p:txBody>
      </p:sp>
      <p:sp>
        <p:nvSpPr>
          <p:cNvPr id="44" name="Object 44"/>
          <p:cNvSpPr txBox="1"/>
          <p:nvPr/>
        </p:nvSpPr>
        <p:spPr>
          <a:xfrm>
            <a:off x="6124362" y="5518924"/>
            <a:ext cx="14352709" cy="10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2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분석결과 및 기대효과</a:t>
            </a:r>
            <a:endParaRPr lang="en-US" dirty="0"/>
          </a:p>
        </p:txBody>
      </p:sp>
      <p:sp>
        <p:nvSpPr>
          <p:cNvPr id="45" name="Object 45"/>
          <p:cNvSpPr txBox="1"/>
          <p:nvPr/>
        </p:nvSpPr>
        <p:spPr>
          <a:xfrm>
            <a:off x="6155889" y="7759567"/>
            <a:ext cx="14352709" cy="12112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2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참고문헌 및 데이터</a:t>
            </a:r>
            <a:endParaRPr lang="en-US" dirty="0"/>
          </a:p>
        </p:txBody>
      </p:sp>
      <p:grpSp>
        <p:nvGrpSpPr>
          <p:cNvPr id="1014" name="그룹 1014"/>
          <p:cNvGrpSpPr/>
          <p:nvPr/>
        </p:nvGrpSpPr>
        <p:grpSpPr>
          <a:xfrm>
            <a:off x="4980693" y="7566972"/>
            <a:ext cx="914286" cy="914286"/>
            <a:chOff x="4980693" y="7566972"/>
            <a:chExt cx="914286" cy="914286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80693" y="7566972"/>
              <a:ext cx="914286" cy="914286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4949166" y="5326519"/>
            <a:ext cx="914286" cy="914286"/>
            <a:chOff x="4949166" y="5326519"/>
            <a:chExt cx="914286" cy="914286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949166" y="5326519"/>
              <a:ext cx="914286" cy="91428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4980693" y="3591735"/>
            <a:ext cx="914286" cy="914286"/>
            <a:chOff x="4980693" y="3591735"/>
            <a:chExt cx="914286" cy="914286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0693" y="3591735"/>
              <a:ext cx="914286" cy="91428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4980693" y="1780123"/>
            <a:ext cx="914286" cy="914286"/>
            <a:chOff x="4980693" y="1780123"/>
            <a:chExt cx="914286" cy="914286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980693" y="1780123"/>
              <a:ext cx="914286" cy="914286"/>
            </a:xfrm>
            <a:prstGeom prst="rect">
              <a:avLst/>
            </a:prstGeom>
          </p:spPr>
        </p:pic>
      </p:grpSp>
      <p:sp>
        <p:nvSpPr>
          <p:cNvPr id="58" name="Object 58"/>
          <p:cNvSpPr txBox="1"/>
          <p:nvPr/>
        </p:nvSpPr>
        <p:spPr>
          <a:xfrm>
            <a:off x="4551889" y="1945100"/>
            <a:ext cx="1764012" cy="87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01</a:t>
            </a:r>
            <a:endParaRPr lang="en-US" dirty="0"/>
          </a:p>
        </p:txBody>
      </p:sp>
      <p:sp>
        <p:nvSpPr>
          <p:cNvPr id="59" name="Object 59"/>
          <p:cNvSpPr txBox="1"/>
          <p:nvPr/>
        </p:nvSpPr>
        <p:spPr>
          <a:xfrm>
            <a:off x="4555830" y="3737166"/>
            <a:ext cx="1764012" cy="87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02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4520362" y="5472836"/>
            <a:ext cx="1764012" cy="87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03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4417899" y="7738282"/>
            <a:ext cx="1976820" cy="8776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200" kern="0" spc="-100" dirty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04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7090226" y="737778"/>
            <a:ext cx="4105263" cy="722058"/>
            <a:chOff x="7090226" y="737778"/>
            <a:chExt cx="4105263" cy="72205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090226" y="737778"/>
              <a:ext cx="4105263" cy="722058"/>
            </a:xfrm>
            <a:prstGeom prst="rect">
              <a:avLst/>
            </a:prstGeom>
          </p:spPr>
        </p:pic>
      </p:grpSp>
      <p:sp>
        <p:nvSpPr>
          <p:cNvPr id="65" name="Object 65"/>
          <p:cNvSpPr txBox="1"/>
          <p:nvPr/>
        </p:nvSpPr>
        <p:spPr>
          <a:xfrm>
            <a:off x="6768876" y="885479"/>
            <a:ext cx="4747963" cy="63998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데이터 크롤링 기말 과제</a:t>
            </a:r>
            <a:endParaRPr lang="en-US" dirty="0"/>
          </a:p>
        </p:txBody>
      </p:sp>
      <p:sp>
        <p:nvSpPr>
          <p:cNvPr id="66" name="Object 66"/>
          <p:cNvSpPr txBox="1"/>
          <p:nvPr/>
        </p:nvSpPr>
        <p:spPr>
          <a:xfrm>
            <a:off x="6172419" y="2613705"/>
            <a:ext cx="17306734" cy="126768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  제주여행 수요의 증가</a:t>
            </a:r>
          </a:p>
          <a:p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  복잡한 국내 항공사</a:t>
            </a:r>
          </a:p>
          <a:p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  2020-21 항공편수와 여객수</a:t>
            </a:r>
            <a:endParaRPr lang="en-US" dirty="0"/>
          </a:p>
        </p:txBody>
      </p:sp>
      <p:sp>
        <p:nvSpPr>
          <p:cNvPr id="67" name="Object 67"/>
          <p:cNvSpPr txBox="1"/>
          <p:nvPr/>
        </p:nvSpPr>
        <p:spPr>
          <a:xfrm>
            <a:off x="6125457" y="4297733"/>
            <a:ext cx="1730673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  </a:t>
            </a:r>
            <a:endParaRPr lang="en-US" dirty="0"/>
          </a:p>
        </p:txBody>
      </p:sp>
      <p:sp>
        <p:nvSpPr>
          <p:cNvPr id="68" name="Object 68"/>
          <p:cNvSpPr txBox="1"/>
          <p:nvPr/>
        </p:nvSpPr>
        <p:spPr>
          <a:xfrm>
            <a:off x="6125457" y="6283771"/>
            <a:ext cx="7222003" cy="16533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  항공사 관심도</a:t>
            </a:r>
          </a:p>
          <a:p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  제주편 이용시 선호하는 항공사</a:t>
            </a:r>
          </a:p>
          <a:p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  2021 12월 ~2022 1월 항공편 가격 비교</a:t>
            </a:r>
          </a:p>
          <a:p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-  기대효과(경제성,편리성)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2864130" y="317689"/>
            <a:ext cx="4747963" cy="474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2021 12월 ~2022 1월 가격 비교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8" name="Object 58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004299" y="7783046"/>
            <a:ext cx="12277116" cy="950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가격비교</a:t>
            </a:r>
            <a:endParaRPr 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C99176C-765D-4D03-A173-6BFF165AFD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42" y="2204817"/>
            <a:ext cx="7090330" cy="524490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43F3AA8-FE4D-43BD-B866-9C4E4A4E99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70" y="2224382"/>
            <a:ext cx="7200061" cy="524490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2864130" y="317689"/>
            <a:ext cx="4747963" cy="474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2021 12월 ~2022 1월 가격 비교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8" name="Object 58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004299" y="7783046"/>
            <a:ext cx="12277116" cy="950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가격비교</a:t>
            </a:r>
            <a:endParaRPr 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C99176C-765D-4D03-A173-6BFF165AFD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42" y="2204817"/>
            <a:ext cx="7090330" cy="524490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43F3AA8-FE4D-43BD-B866-9C4E4A4E99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70" y="2224382"/>
            <a:ext cx="7200061" cy="5244901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3822769E-8849-4703-8222-E51B332CEC5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857" y="2126939"/>
            <a:ext cx="7183752" cy="532278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274C32D-4BC2-4413-8842-378C048AAB3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5950" y="2089552"/>
            <a:ext cx="7184623" cy="5360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961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2864130" y="317689"/>
            <a:ext cx="4747963" cy="474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2021 12월 ~2022 1월 가격 비교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8" name="Object 58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004299" y="7783046"/>
            <a:ext cx="12277116" cy="950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가격비교</a:t>
            </a:r>
            <a:endParaRPr 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C99176C-765D-4D03-A173-6BFF165AFD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42" y="2204817"/>
            <a:ext cx="7090330" cy="524490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43F3AA8-FE4D-43BD-B866-9C4E4A4E99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70" y="2224382"/>
            <a:ext cx="7200061" cy="5244901"/>
          </a:xfrm>
          <a:prstGeom prst="rect">
            <a:avLst/>
          </a:prstGeom>
        </p:spPr>
      </p:pic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DAF6889A-9A6C-4872-B348-D53ECBA93E1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5085" y="2169500"/>
            <a:ext cx="7887196" cy="5299784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429C295D-673B-48F3-9853-AE14BF6F80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647" y="2224382"/>
            <a:ext cx="7149187" cy="529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6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2864130" y="317689"/>
            <a:ext cx="4747963" cy="474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2021 12월 ~2022 1월 가격 비교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8" name="Object 58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004299" y="7783046"/>
            <a:ext cx="12277116" cy="950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가격비교</a:t>
            </a:r>
            <a:endParaRPr lang="en-US" dirty="0"/>
          </a:p>
        </p:txBody>
      </p:sp>
      <p:pic>
        <p:nvPicPr>
          <p:cNvPr id="4" name="그림 3" descr="테이블이(가) 표시된 사진&#10;&#10;자동 생성된 설명">
            <a:extLst>
              <a:ext uri="{FF2B5EF4-FFF2-40B4-BE49-F238E27FC236}">
                <a16:creationId xmlns:a16="http://schemas.microsoft.com/office/drawing/2014/main" id="{DC99176C-765D-4D03-A173-6BFF165AFD8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742" y="2204817"/>
            <a:ext cx="7090330" cy="5244902"/>
          </a:xfrm>
          <a:prstGeom prst="rect">
            <a:avLst/>
          </a:prstGeom>
        </p:spPr>
      </p:pic>
      <p:pic>
        <p:nvPicPr>
          <p:cNvPr id="7" name="그림 6" descr="테이블이(가) 표시된 사진&#10;&#10;자동 생성된 설명">
            <a:extLst>
              <a:ext uri="{FF2B5EF4-FFF2-40B4-BE49-F238E27FC236}">
                <a16:creationId xmlns:a16="http://schemas.microsoft.com/office/drawing/2014/main" id="{643F3AA8-FE4D-43BD-B866-9C4E4A4E9935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9270" y="2224382"/>
            <a:ext cx="7200061" cy="524490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2CEAEFD-ED7F-40C0-B958-24184F5D2E5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7627" y="2149437"/>
            <a:ext cx="7820779" cy="5394789"/>
          </a:xfrm>
          <a:prstGeom prst="rect">
            <a:avLst/>
          </a:prstGeom>
        </p:spPr>
      </p:pic>
      <p:pic>
        <p:nvPicPr>
          <p:cNvPr id="10" name="그림 9" descr="테이블이(가) 표시된 사진&#10;&#10;자동 생성된 설명">
            <a:extLst>
              <a:ext uri="{FF2B5EF4-FFF2-40B4-BE49-F238E27FC236}">
                <a16:creationId xmlns:a16="http://schemas.microsoft.com/office/drawing/2014/main" id="{17F078F1-AE59-4C20-8FB9-6926021B3E1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1433" y="2189601"/>
            <a:ext cx="7095259" cy="524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405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53" name="Object 53"/>
          <p:cNvSpPr txBox="1"/>
          <p:nvPr/>
        </p:nvSpPr>
        <p:spPr>
          <a:xfrm>
            <a:off x="12864130" y="317689"/>
            <a:ext cx="4747963" cy="474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2021 12월 ~2022 1월 가격 비교</a:t>
            </a:r>
            <a:endParaRPr lang="en-US" dirty="0"/>
          </a:p>
        </p:txBody>
      </p: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8" name="Object 58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03</a:t>
              </a:r>
              <a:endParaRPr lang="en-US" dirty="0"/>
            </a:p>
          </p:txBody>
        </p:sp>
      </p:grpSp>
      <p:sp>
        <p:nvSpPr>
          <p:cNvPr id="60" name="Object 60"/>
          <p:cNvSpPr txBox="1"/>
          <p:nvPr/>
        </p:nvSpPr>
        <p:spPr>
          <a:xfrm>
            <a:off x="3004299" y="7783046"/>
            <a:ext cx="12277116" cy="9507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가격비교</a:t>
            </a:r>
            <a:endParaRPr 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6897E9D-C911-48FC-814D-8274464E87C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173" y="1953750"/>
            <a:ext cx="7656827" cy="565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2838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805" y="-1973805"/>
            <a:ext cx="3093308" cy="5246700"/>
            <a:chOff x="-364805" y="-1973805"/>
            <a:chExt cx="3093308" cy="5246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20000">
              <a:off x="-364805" y="-1973805"/>
              <a:ext cx="3093308" cy="5246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5535" y="4179279"/>
            <a:ext cx="3045777" cy="6171429"/>
            <a:chOff x="16715535" y="4179279"/>
            <a:chExt cx="30457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16715535" y="4179279"/>
              <a:ext cx="304577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32403" y="7331712"/>
            <a:ext cx="2873572" cy="3112584"/>
            <a:chOff x="15832403" y="7331712"/>
            <a:chExt cx="2873572" cy="311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2403" y="7331712"/>
              <a:ext cx="2873572" cy="311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2663" y="133244"/>
            <a:ext cx="3001097" cy="4732026"/>
            <a:chOff x="-452663" y="133244"/>
            <a:chExt cx="3001097" cy="4732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40000">
              <a:off x="-452663" y="133244"/>
              <a:ext cx="3001097" cy="47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282" y="3640020"/>
            <a:ext cx="612560" cy="995240"/>
            <a:chOff x="17531282" y="3640020"/>
            <a:chExt cx="612560" cy="995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1282" y="3640020"/>
              <a:ext cx="612560" cy="99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85351" y="3232573"/>
            <a:ext cx="2805375" cy="2805375"/>
            <a:chOff x="-685351" y="3232573"/>
            <a:chExt cx="2805375" cy="2805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5351" y="3232573"/>
              <a:ext cx="2805375" cy="2805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390595" y="732612"/>
            <a:ext cx="1554201" cy="17776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kern="0" spc="-500" dirty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03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724595" y="3999324"/>
            <a:ext cx="6388705" cy="3524436"/>
            <a:chOff x="1585855" y="4137640"/>
            <a:chExt cx="6388705" cy="352443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85855" y="4137640"/>
              <a:ext cx="6388705" cy="35244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-1164949" y="7331712"/>
            <a:ext cx="4693596" cy="3756193"/>
            <a:chOff x="-1164949" y="7331712"/>
            <a:chExt cx="4693596" cy="375619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164949" y="7331712"/>
              <a:ext cx="4693596" cy="3756193"/>
            </a:xfrm>
            <a:prstGeom prst="rect">
              <a:avLst/>
            </a:prstGeom>
          </p:spPr>
        </p:pic>
      </p:grpSp>
      <p:sp>
        <p:nvSpPr>
          <p:cNvPr id="33" name="Object 33"/>
          <p:cNvSpPr txBox="1"/>
          <p:nvPr/>
        </p:nvSpPr>
        <p:spPr>
          <a:xfrm>
            <a:off x="4748996" y="2499257"/>
            <a:ext cx="7582087" cy="12888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기대효과 1 - </a:t>
            </a:r>
            <a:endParaRPr lang="en-US" dirty="0"/>
          </a:p>
        </p:txBody>
      </p:sp>
      <p:sp>
        <p:nvSpPr>
          <p:cNvPr id="34" name="Object 34"/>
          <p:cNvSpPr txBox="1"/>
          <p:nvPr/>
        </p:nvSpPr>
        <p:spPr>
          <a:xfrm>
            <a:off x="6861154" y="3884238"/>
            <a:ext cx="12395707" cy="68108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제주도 관광협회는 지난 11월 코로나19 발생 이전인 2019년과 같은 관광객 규모를 회복했다 밝힘. </a:t>
            </a:r>
          </a:p>
          <a:p>
            <a:pPr algn="ctr"/>
            <a:endParaRPr lang="en-US" sz="3000" kern="0" spc="-100" dirty="0">
              <a:solidFill>
                <a:srgbClr val="2F436F"/>
              </a:solidFill>
              <a:latin typeface="Gmarket Sans Medium" pitchFamily="34" charset="0"/>
              <a:cs typeface="Gmarket Sans Medium" pitchFamily="34" charset="0"/>
            </a:endParaRPr>
          </a:p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 예약률이 오르면서 항공권 가격도 크게 올라 예전처럼 왕복 10만원 이하의 저렴한 항공권을 찾기 힘든 상황.</a:t>
            </a:r>
          </a:p>
          <a:p>
            <a:pPr algn="ctr"/>
            <a:endParaRPr lang="en-US" sz="3000" kern="0" spc="-100" dirty="0">
              <a:solidFill>
                <a:srgbClr val="2F436F"/>
              </a:solidFill>
              <a:latin typeface="Gmarket Sans Medium" pitchFamily="34" charset="0"/>
              <a:cs typeface="Gmarket Sans Medium" pitchFamily="34" charset="0"/>
            </a:endParaRPr>
          </a:p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보다 간편하게 경제적인 항공권 구매를 가능하게 함.</a:t>
            </a:r>
          </a:p>
          <a:p>
            <a:pPr algn="ctr"/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10080190" y="2418143"/>
            <a:ext cx="9175257" cy="1832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500" dirty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경제성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64805" y="-1973805"/>
            <a:ext cx="3093308" cy="5246700"/>
            <a:chOff x="-364805" y="-1973805"/>
            <a:chExt cx="3093308" cy="52467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4020000">
              <a:off x="-364805" y="-1973805"/>
              <a:ext cx="3093308" cy="52467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715535" y="4179279"/>
            <a:ext cx="3045777" cy="6171429"/>
            <a:chOff x="16715535" y="4179279"/>
            <a:chExt cx="304577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540000">
              <a:off x="16715535" y="4179279"/>
              <a:ext cx="3045777" cy="61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5832403" y="7331712"/>
            <a:ext cx="2873572" cy="3112584"/>
            <a:chOff x="15832403" y="7331712"/>
            <a:chExt cx="2873572" cy="311258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832403" y="7331712"/>
              <a:ext cx="2873572" cy="3112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452663" y="133244"/>
            <a:ext cx="3001097" cy="4732026"/>
            <a:chOff x="-452663" y="133244"/>
            <a:chExt cx="3001097" cy="47320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440000">
              <a:off x="-452663" y="133244"/>
              <a:ext cx="3001097" cy="47320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7531282" y="3640020"/>
            <a:ext cx="612560" cy="995240"/>
            <a:chOff x="17531282" y="3640020"/>
            <a:chExt cx="612560" cy="99524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531282" y="3640020"/>
              <a:ext cx="612560" cy="99524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85351" y="3232573"/>
            <a:ext cx="2805375" cy="2805375"/>
            <a:chOff x="-685351" y="3232573"/>
            <a:chExt cx="2805375" cy="28053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685351" y="3232573"/>
              <a:ext cx="2805375" cy="280537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8390595" y="732612"/>
            <a:ext cx="1554201" cy="177763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kern="0" spc="-500" dirty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03</a:t>
            </a:r>
            <a:endParaRPr lang="en-US" dirty="0"/>
          </a:p>
        </p:txBody>
      </p:sp>
      <p:grpSp>
        <p:nvGrpSpPr>
          <p:cNvPr id="1009" name="그룹 1009"/>
          <p:cNvGrpSpPr/>
          <p:nvPr/>
        </p:nvGrpSpPr>
        <p:grpSpPr>
          <a:xfrm>
            <a:off x="-1164949" y="7331712"/>
            <a:ext cx="4693596" cy="3756193"/>
            <a:chOff x="-1164949" y="7331712"/>
            <a:chExt cx="4693596" cy="3756193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164949" y="7331712"/>
              <a:ext cx="4693596" cy="3756193"/>
            </a:xfrm>
            <a:prstGeom prst="rect">
              <a:avLst/>
            </a:prstGeom>
          </p:spPr>
        </p:pic>
      </p:grpSp>
      <p:sp>
        <p:nvSpPr>
          <p:cNvPr id="30" name="Object 30"/>
          <p:cNvSpPr txBox="1"/>
          <p:nvPr/>
        </p:nvSpPr>
        <p:spPr>
          <a:xfrm>
            <a:off x="4235495" y="2239009"/>
            <a:ext cx="7582087" cy="12888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48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기대효과 2 - </a:t>
            </a:r>
            <a:endParaRPr lang="en-US" dirty="0"/>
          </a:p>
        </p:txBody>
      </p:sp>
      <p:sp>
        <p:nvSpPr>
          <p:cNvPr id="31" name="Object 31"/>
          <p:cNvSpPr txBox="1"/>
          <p:nvPr/>
        </p:nvSpPr>
        <p:spPr>
          <a:xfrm>
            <a:off x="6583677" y="3979038"/>
            <a:ext cx="12395707" cy="47315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국내 항공사는 FSC(대형 항공사) ,LCC(소형 항공사), 소형 항공 사업자등 그 수가 많고 복잡함.</a:t>
            </a:r>
          </a:p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또한 판매하고 있는 항공권의 종류 또한 천차만별.</a:t>
            </a:r>
          </a:p>
          <a:p>
            <a:pPr algn="ctr"/>
            <a:endParaRPr lang="en-US" sz="3000" kern="0" spc="-100" dirty="0">
              <a:solidFill>
                <a:srgbClr val="2F436F"/>
              </a:solidFill>
              <a:latin typeface="Gmarket Sans Medium" pitchFamily="34" charset="0"/>
              <a:cs typeface="Gmarket Sans Medium" pitchFamily="34" charset="0"/>
            </a:endParaRPr>
          </a:p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이는 여행객들이 보다 편리하고 간편하게 항공권 예약을 가능하게 할 수 있음.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827667" y="3700596"/>
            <a:ext cx="5656075" cy="3488132"/>
            <a:chOff x="1642206" y="3723262"/>
            <a:chExt cx="6598500" cy="378682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42206" y="3723262"/>
              <a:ext cx="6598500" cy="3786824"/>
            </a:xfrm>
            <a:prstGeom prst="rect">
              <a:avLst/>
            </a:prstGeom>
          </p:spPr>
        </p:pic>
      </p:grpSp>
      <p:sp>
        <p:nvSpPr>
          <p:cNvPr id="35" name="Object 35"/>
          <p:cNvSpPr txBox="1"/>
          <p:nvPr/>
        </p:nvSpPr>
        <p:spPr>
          <a:xfrm>
            <a:off x="9715565" y="2153940"/>
            <a:ext cx="9175257" cy="1832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500" dirty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편리성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A88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39391" y="-613811"/>
            <a:ext cx="3946653" cy="3711945"/>
            <a:chOff x="14239391" y="-613811"/>
            <a:chExt cx="3946653" cy="3711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1940000">
              <a:off x="14239391" y="-613811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645445" y="9278877"/>
            <a:ext cx="6684945" cy="1729930"/>
            <a:chOff x="10645445" y="9278877"/>
            <a:chExt cx="6684945" cy="172993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80000">
              <a:off x="10645445" y="9278877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45975" y="-494553"/>
            <a:ext cx="7742835" cy="2995141"/>
            <a:chOff x="-1845975" y="-494553"/>
            <a:chExt cx="7742835" cy="299514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620000">
              <a:off x="-1845975" y="-494553"/>
              <a:ext cx="7742835" cy="2995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462212" y="4202379"/>
            <a:ext cx="2557084" cy="8033699"/>
            <a:chOff x="14462212" y="4202379"/>
            <a:chExt cx="2557084" cy="803369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460000">
              <a:off x="14462212" y="4202379"/>
              <a:ext cx="2557084" cy="8033699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1736966" y="74234"/>
            <a:ext cx="4375149" cy="5310526"/>
            <a:chOff x="-1736966" y="74234"/>
            <a:chExt cx="4375149" cy="531052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100000">
              <a:off x="-1736966" y="74234"/>
              <a:ext cx="4375149" cy="53105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409984" y="7142011"/>
            <a:ext cx="4827358" cy="2230239"/>
            <a:chOff x="15409984" y="7142011"/>
            <a:chExt cx="4827358" cy="223023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6000000">
              <a:off x="15409984" y="7142011"/>
              <a:ext cx="4827358" cy="223023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325743" y="-169267"/>
            <a:ext cx="2049730" cy="2049730"/>
            <a:chOff x="4325743" y="-169267"/>
            <a:chExt cx="2049730" cy="204973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325743" y="-169267"/>
              <a:ext cx="2049730" cy="204973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365950" y="456923"/>
              <a:ext cx="1588954" cy="1759639"/>
            </a:xfrm>
            <a:prstGeom prst="rect">
              <a:avLst/>
            </a:prstGeom>
          </p:spPr>
        </p:pic>
      </p:grpSp>
      <p:sp>
        <p:nvSpPr>
          <p:cNvPr id="29" name="Object 29"/>
          <p:cNvSpPr txBox="1"/>
          <p:nvPr/>
        </p:nvSpPr>
        <p:spPr>
          <a:xfrm>
            <a:off x="8390597" y="732613"/>
            <a:ext cx="1554201" cy="181863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6600" kern="0" spc="-500" dirty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04</a:t>
            </a:r>
            <a:endParaRPr lang="en-US" dirty="0"/>
          </a:p>
        </p:txBody>
      </p:sp>
      <p:grpSp>
        <p:nvGrpSpPr>
          <p:cNvPr id="1010" name="그룹 1010"/>
          <p:cNvGrpSpPr/>
          <p:nvPr/>
        </p:nvGrpSpPr>
        <p:grpSpPr>
          <a:xfrm>
            <a:off x="1740913" y="6468876"/>
            <a:ext cx="7282444" cy="2364532"/>
            <a:chOff x="1740913" y="6468876"/>
            <a:chExt cx="7282444" cy="236453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1832839" y="5394584"/>
              <a:ext cx="14564888" cy="4729064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740913" y="6468876"/>
              <a:ext cx="7282444" cy="236453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9198254" y="4610211"/>
            <a:ext cx="7282444" cy="2173936"/>
            <a:chOff x="9198254" y="4610211"/>
            <a:chExt cx="7282444" cy="2173936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98254" y="4610211"/>
              <a:ext cx="7282444" cy="217393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9198254" y="6910255"/>
            <a:ext cx="7282444" cy="1923153"/>
            <a:chOff x="9198254" y="6910255"/>
            <a:chExt cx="7282444" cy="192315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651177" y="6042824"/>
              <a:ext cx="14564888" cy="3846305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198254" y="6910255"/>
              <a:ext cx="7282444" cy="192315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569651" y="6758691"/>
            <a:ext cx="937776" cy="123833"/>
            <a:chOff x="15569651" y="6758691"/>
            <a:chExt cx="937776" cy="123833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5569651" y="6758691"/>
              <a:ext cx="937776" cy="123833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9047039" y="6758691"/>
            <a:ext cx="937776" cy="123833"/>
            <a:chOff x="9047039" y="6758691"/>
            <a:chExt cx="937776" cy="12383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9047039" y="6758691"/>
              <a:ext cx="937776" cy="123833"/>
            </a:xfrm>
            <a:prstGeom prst="rect">
              <a:avLst/>
            </a:prstGeom>
          </p:spPr>
        </p:pic>
      </p:grpSp>
      <p:sp>
        <p:nvSpPr>
          <p:cNvPr id="47" name="Object 47"/>
          <p:cNvSpPr txBox="1"/>
          <p:nvPr/>
        </p:nvSpPr>
        <p:spPr>
          <a:xfrm>
            <a:off x="-2384110" y="2728290"/>
            <a:ext cx="11526967" cy="273354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8900" kern="0" spc="-700" dirty="0">
                <a:solidFill>
                  <a:srgbClr val="FFA889"/>
                </a:solidFill>
                <a:latin typeface="Gmarket Sans Bold" pitchFamily="34" charset="0"/>
                <a:cs typeface="Gmarket Sans Bold" pitchFamily="34" charset="0"/>
              </a:rPr>
              <a:t>참고 문헌 </a:t>
            </a:r>
            <a:endParaRPr lang="en-US" dirty="0"/>
          </a:p>
        </p:txBody>
      </p:sp>
      <p:sp>
        <p:nvSpPr>
          <p:cNvPr id="48" name="Object 48"/>
          <p:cNvSpPr txBox="1"/>
          <p:nvPr/>
        </p:nvSpPr>
        <p:spPr>
          <a:xfrm>
            <a:off x="9142857" y="2732543"/>
            <a:ext cx="6899697" cy="237327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8900" kern="0" spc="-7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및 데이터</a:t>
            </a:r>
            <a:endParaRPr lang="en-US" dirty="0"/>
          </a:p>
        </p:txBody>
      </p:sp>
      <p:grpSp>
        <p:nvGrpSpPr>
          <p:cNvPr id="1015" name="그룹 1015"/>
          <p:cNvGrpSpPr/>
          <p:nvPr/>
        </p:nvGrpSpPr>
        <p:grpSpPr>
          <a:xfrm>
            <a:off x="1740913" y="4599514"/>
            <a:ext cx="7282444" cy="1759017"/>
            <a:chOff x="1740913" y="4599514"/>
            <a:chExt cx="7282444" cy="175901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740913" y="4599514"/>
              <a:ext cx="7282444" cy="175901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288796" y="6368143"/>
            <a:ext cx="937776" cy="123833"/>
            <a:chOff x="8288796" y="6368143"/>
            <a:chExt cx="937776" cy="123833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8288796" y="6368143"/>
              <a:ext cx="937776" cy="123833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66184" y="6368143"/>
            <a:ext cx="937776" cy="123833"/>
            <a:chOff x="1766184" y="6368143"/>
            <a:chExt cx="937776" cy="123833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1766184" y="6368143"/>
              <a:ext cx="937776" cy="12383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257414" y="6516946"/>
            <a:ext cx="4517524" cy="5106451"/>
            <a:chOff x="14257414" y="6516946"/>
            <a:chExt cx="4517524" cy="510645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57414" y="6516946"/>
              <a:ext cx="4517524" cy="510645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1528" y="688773"/>
            <a:ext cx="2398127" cy="3261027"/>
            <a:chOff x="1051528" y="688773"/>
            <a:chExt cx="2398127" cy="326102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1528" y="688773"/>
              <a:ext cx="2398127" cy="326102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21119" y="-1769334"/>
            <a:ext cx="5709023" cy="5709023"/>
            <a:chOff x="13821119" y="-1769334"/>
            <a:chExt cx="5709023" cy="57090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160000">
              <a:off x="13821119" y="-1769334"/>
              <a:ext cx="5709023" cy="5709023"/>
            </a:xfrm>
            <a:prstGeom prst="rect">
              <a:avLst/>
            </a:prstGeom>
          </p:spPr>
        </p:pic>
      </p:grpSp>
      <p:sp>
        <p:nvSpPr>
          <p:cNvPr id="11" name="Object 11"/>
          <p:cNvSpPr txBox="1"/>
          <p:nvPr/>
        </p:nvSpPr>
        <p:spPr>
          <a:xfrm>
            <a:off x="3709926" y="3948658"/>
            <a:ext cx="11589717" cy="2773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0400" kern="0" spc="-4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감사합니다</a:t>
            </a:r>
            <a:endParaRPr lang="en-US" dirty="0"/>
          </a:p>
        </p:txBody>
      </p:sp>
      <p:grpSp>
        <p:nvGrpSpPr>
          <p:cNvPr id="1004" name="그룹 1004"/>
          <p:cNvGrpSpPr/>
          <p:nvPr/>
        </p:nvGrpSpPr>
        <p:grpSpPr>
          <a:xfrm>
            <a:off x="3515530" y="2566032"/>
            <a:ext cx="3188622" cy="2241927"/>
            <a:chOff x="3515530" y="2566032"/>
            <a:chExt cx="3188622" cy="224192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60000">
              <a:off x="3515530" y="2566032"/>
              <a:ext cx="3188622" cy="224192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484835" y="5468979"/>
            <a:ext cx="1766375" cy="1766375"/>
            <a:chOff x="12484835" y="5468979"/>
            <a:chExt cx="1766375" cy="1766375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484835" y="5468979"/>
              <a:ext cx="1766375" cy="17663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862254" y="-1743893"/>
            <a:ext cx="3946653" cy="3711945"/>
            <a:chOff x="2862254" y="-1743893"/>
            <a:chExt cx="3946653" cy="371194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80000">
              <a:off x="2862254" y="-1743893"/>
              <a:ext cx="3946653" cy="371194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537832" y="-1300725"/>
            <a:ext cx="5101578" cy="5668420"/>
            <a:chOff x="-1537832" y="-1300725"/>
            <a:chExt cx="5101578" cy="566842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860000">
              <a:off x="-1537832" y="-1300725"/>
              <a:ext cx="5101578" cy="566842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5118845" y="6372288"/>
            <a:ext cx="8303791" cy="2148855"/>
            <a:chOff x="-5118845" y="6372288"/>
            <a:chExt cx="8303791" cy="2148855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1800000">
              <a:off x="-5118845" y="637228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46330" y="-2125980"/>
            <a:ext cx="7742835" cy="3745596"/>
            <a:chOff x="6246330" y="-2125980"/>
            <a:chExt cx="7742835" cy="374559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1880000">
              <a:off x="6246330" y="-2125980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9703890" y="-560994"/>
            <a:ext cx="6684945" cy="1729930"/>
            <a:chOff x="9703890" y="-560994"/>
            <a:chExt cx="6684945" cy="172993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800000">
              <a:off x="9703890" y="-560994"/>
              <a:ext cx="6684945" cy="172993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414297" y="2354296"/>
            <a:ext cx="7742835" cy="3745596"/>
            <a:chOff x="14414297" y="2354296"/>
            <a:chExt cx="7742835" cy="3745596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620000">
              <a:off x="14414297" y="2354296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030502" y="6759472"/>
            <a:ext cx="9217085" cy="4458765"/>
            <a:chOff x="13030502" y="6759472"/>
            <a:chExt cx="9217085" cy="4458765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620000">
              <a:off x="13030502" y="6759472"/>
              <a:ext cx="9217085" cy="445876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2512336" y="9585358"/>
            <a:ext cx="8303791" cy="2148855"/>
            <a:chOff x="2512336" y="9585358"/>
            <a:chExt cx="8303791" cy="2148855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800000">
              <a:off x="2512336" y="9585358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64861" y="7479134"/>
            <a:ext cx="5141082" cy="4835342"/>
            <a:chOff x="8364861" y="7479134"/>
            <a:chExt cx="5141082" cy="4835342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-180000">
              <a:off x="8364861" y="7479134"/>
              <a:ext cx="5141082" cy="4835342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-4564861" y="7737909"/>
            <a:ext cx="9671456" cy="4678567"/>
            <a:chOff x="-4564861" y="7737909"/>
            <a:chExt cx="9671456" cy="4678567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">
              <a:off x="-4564861" y="7737909"/>
              <a:ext cx="9671456" cy="467856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2082623" y="7912332"/>
            <a:ext cx="4272088" cy="4746764"/>
            <a:chOff x="2082623" y="7912332"/>
            <a:chExt cx="4272088" cy="4746764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860000">
              <a:off x="2082623" y="7912332"/>
              <a:ext cx="4272088" cy="474676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859926" y="7281538"/>
            <a:ext cx="7068589" cy="1829210"/>
            <a:chOff x="-1859926" y="7281538"/>
            <a:chExt cx="7068589" cy="18292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680000">
              <a:off x="-1859926" y="7281538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85730" y="5536946"/>
            <a:ext cx="1860099" cy="5066178"/>
            <a:chOff x="-185730" y="5536946"/>
            <a:chExt cx="1860099" cy="50661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85730" y="5536946"/>
              <a:ext cx="1860099" cy="50661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099142" y="-283234"/>
            <a:ext cx="7975563" cy="3858179"/>
            <a:chOff x="12099142" y="-283234"/>
            <a:chExt cx="7975563" cy="385817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3540000">
              <a:off x="12099142" y="-283234"/>
              <a:ext cx="7975563" cy="385817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88421" y="-896667"/>
            <a:ext cx="3309475" cy="2715921"/>
            <a:chOff x="12888421" y="-896667"/>
            <a:chExt cx="3309475" cy="271592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888421" y="-896667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579029" y="3886992"/>
            <a:ext cx="1966089" cy="2673533"/>
            <a:chOff x="-579029" y="3886992"/>
            <a:chExt cx="1966089" cy="267353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320000">
              <a:off x="-579029" y="3886992"/>
              <a:ext cx="1966089" cy="26735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165437" y="302073"/>
            <a:ext cx="9270543" cy="2399031"/>
            <a:chOff x="9165437" y="302073"/>
            <a:chExt cx="9270543" cy="239903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2900000">
              <a:off x="9165437" y="302073"/>
              <a:ext cx="9270543" cy="239903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sp>
        <p:nvSpPr>
          <p:cNvPr id="23" name="Object 23"/>
          <p:cNvSpPr txBox="1"/>
          <p:nvPr/>
        </p:nvSpPr>
        <p:spPr>
          <a:xfrm>
            <a:off x="6135324" y="4097286"/>
            <a:ext cx="14927154" cy="198797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kern="0" spc="-6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주제 선정과 배경 현황</a:t>
            </a:r>
            <a:endParaRPr lang="en-US" dirty="0"/>
          </a:p>
        </p:txBody>
      </p:sp>
      <p:grpSp>
        <p:nvGrpSpPr>
          <p:cNvPr id="1008" name="그룹 1008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sp>
        <p:nvSpPr>
          <p:cNvPr id="27" name="Object 27"/>
          <p:cNvSpPr txBox="1"/>
          <p:nvPr/>
        </p:nvSpPr>
        <p:spPr>
          <a:xfrm>
            <a:off x="2729172" y="4275820"/>
            <a:ext cx="3842376" cy="210826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100" kern="0" spc="-500" dirty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01</a:t>
            </a:r>
            <a:endParaRPr lang="en-US" dirty="0"/>
          </a:p>
        </p:txBody>
      </p:sp>
      <p:sp>
        <p:nvSpPr>
          <p:cNvPr id="28" name="Object 28"/>
          <p:cNvSpPr txBox="1"/>
          <p:nvPr/>
        </p:nvSpPr>
        <p:spPr>
          <a:xfrm>
            <a:off x="2616167" y="3988442"/>
            <a:ext cx="3091850" cy="955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7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Chapter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175206" y="2568704"/>
            <a:ext cx="11492214" cy="4751026"/>
            <a:chOff x="2175206" y="2568704"/>
            <a:chExt cx="11492214" cy="475102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175206" y="2568704"/>
              <a:ext cx="11492214" cy="475102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127004" y="6801507"/>
            <a:ext cx="2176125" cy="283484"/>
            <a:chOff x="3127004" y="6801507"/>
            <a:chExt cx="2176125" cy="28348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3127004" y="6801507"/>
              <a:ext cx="2176125" cy="283484"/>
            </a:xfrm>
            <a:prstGeom prst="rect">
              <a:avLst/>
            </a:prstGeom>
          </p:spPr>
        </p:pic>
      </p:grpSp>
      <p:sp>
        <p:nvSpPr>
          <p:cNvPr id="56" name="Object 56"/>
          <p:cNvSpPr txBox="1"/>
          <p:nvPr/>
        </p:nvSpPr>
        <p:spPr>
          <a:xfrm>
            <a:off x="671573" y="7747558"/>
            <a:ext cx="19663239" cy="238324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2020년 1월 말부터 시작 된 코로나 팬데믹으로 인해 급격한 항공 손실이 발생.</a:t>
            </a:r>
          </a:p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이후 점차 회복되었으나 팬데믹 이전의 반정도로만 회복.</a:t>
            </a:r>
          </a:p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여객기가 아닌 화물운항 위주.</a:t>
            </a:r>
            <a:endParaRPr lang="en-US" dirty="0"/>
          </a:p>
        </p:txBody>
      </p:sp>
      <p:grpSp>
        <p:nvGrpSpPr>
          <p:cNvPr id="1019" name="그룹 1019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60" name="Object 60"/>
          <p:cNvSpPr txBox="1"/>
          <p:nvPr/>
        </p:nvSpPr>
        <p:spPr>
          <a:xfrm>
            <a:off x="12876101" y="308627"/>
            <a:ext cx="4747963" cy="4748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주제선정과 배경현황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5011598" y="1502364"/>
            <a:ext cx="9175257" cy="15999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6000" kern="0" spc="-500" dirty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항공기 운행대수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4829187" y="1502364"/>
            <a:ext cx="11668839" cy="159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5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2020~2021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C6EE6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543222" y="7266049"/>
            <a:ext cx="3534744" cy="3884420"/>
            <a:chOff x="15543222" y="7266049"/>
            <a:chExt cx="3534744" cy="388442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860000">
              <a:off x="15543222" y="7266049"/>
              <a:ext cx="3534744" cy="388442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5567328" y="-1431614"/>
            <a:ext cx="2778664" cy="2863229"/>
            <a:chOff x="15567328" y="-1431614"/>
            <a:chExt cx="2778664" cy="28632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980000">
              <a:off x="15567328" y="-1431614"/>
              <a:ext cx="2778664" cy="28632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7057606" y="5274547"/>
            <a:ext cx="2244188" cy="1135985"/>
            <a:chOff x="17057606" y="5274547"/>
            <a:chExt cx="2244188" cy="11359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057606" y="5274547"/>
              <a:ext cx="2244188" cy="113598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513947" y="5473462"/>
            <a:ext cx="708991" cy="1151913"/>
            <a:chOff x="16513947" y="5473462"/>
            <a:chExt cx="708991" cy="1151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513947" y="5473462"/>
              <a:ext cx="708991" cy="1151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3813495" y="-371160"/>
            <a:ext cx="2031385" cy="1196282"/>
            <a:chOff x="3813495" y="-371160"/>
            <a:chExt cx="2031385" cy="1196282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813495" y="-371160"/>
              <a:ext cx="2031385" cy="119628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790836" y="3407826"/>
            <a:ext cx="2254636" cy="624241"/>
            <a:chOff x="-790836" y="3407826"/>
            <a:chExt cx="2254636" cy="62424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790836" y="3407826"/>
              <a:ext cx="2254636" cy="62424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993914" y="9763512"/>
            <a:ext cx="1441126" cy="399005"/>
            <a:chOff x="12993914" y="9763512"/>
            <a:chExt cx="1441126" cy="39900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93914" y="9763512"/>
              <a:ext cx="1441126" cy="39900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8675" y="8786636"/>
            <a:ext cx="435614" cy="1099507"/>
            <a:chOff x="118675" y="8786636"/>
            <a:chExt cx="435614" cy="109950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8675" y="8786636"/>
              <a:ext cx="435614" cy="109950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259527" y="-92831"/>
            <a:ext cx="435614" cy="1099507"/>
            <a:chOff x="14259527" y="-92831"/>
            <a:chExt cx="435614" cy="109950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14259527" y="-92831"/>
              <a:ext cx="435614" cy="109950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5329949" y="188670"/>
            <a:ext cx="1272906" cy="1272906"/>
            <a:chOff x="5329949" y="188670"/>
            <a:chExt cx="1272906" cy="127290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329949" y="188670"/>
              <a:ext cx="1272906" cy="127290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22126" y="8756427"/>
            <a:ext cx="3097294" cy="2014170"/>
            <a:chOff x="422126" y="8756427"/>
            <a:chExt cx="3097294" cy="201417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740000">
              <a:off x="422126" y="8756427"/>
              <a:ext cx="3097294" cy="201417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-395258" y="5964474"/>
            <a:ext cx="1701422" cy="737583"/>
            <a:chOff x="-395258" y="5964474"/>
            <a:chExt cx="1701422" cy="73758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-395258" y="5964474"/>
              <a:ext cx="1701422" cy="737583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53336" y="7131863"/>
            <a:ext cx="1271054" cy="1271054"/>
            <a:chOff x="653336" y="7131863"/>
            <a:chExt cx="1271054" cy="127105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53336" y="713186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861355" y="456923"/>
            <a:ext cx="1271054" cy="1271054"/>
            <a:chOff x="16861355" y="456923"/>
            <a:chExt cx="1271054" cy="127105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861355" y="456923"/>
              <a:ext cx="1271054" cy="127105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25237" y="-718286"/>
            <a:ext cx="3018771" cy="3317404"/>
            <a:chOff x="125237" y="-718286"/>
            <a:chExt cx="3018771" cy="3317404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2840000">
              <a:off x="125237" y="-718286"/>
              <a:ext cx="3018771" cy="331740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2692905" y="2540737"/>
            <a:ext cx="10852572" cy="4457306"/>
            <a:chOff x="2692905" y="2540737"/>
            <a:chExt cx="10852572" cy="4457306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692905" y="2540737"/>
              <a:ext cx="10852572" cy="4457306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3686330" y="6810592"/>
            <a:ext cx="2285714" cy="374903"/>
            <a:chOff x="3686330" y="6810592"/>
            <a:chExt cx="2285714" cy="374903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5400000">
              <a:off x="3686330" y="6810592"/>
              <a:ext cx="2285714" cy="374903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12876101" y="308627"/>
            <a:ext cx="4747963" cy="48199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8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2020~2021 여객 수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-772168" y="7874646"/>
            <a:ext cx="19663239" cy="15848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코로나 19로 인해 여객기 수 또한 급속도로 감소함.</a:t>
            </a:r>
          </a:p>
          <a:p>
            <a:pPr algn="ctr"/>
            <a:r>
              <a:rPr lang="en-US" sz="30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이후 차츰 회복되었으나 팬데믹 이전에 비해 운송 인원이 반정도로 줄어듬.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10064616" y="1461576"/>
            <a:ext cx="9175257" cy="159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500" dirty="0">
                <a:solidFill>
                  <a:srgbClr val="C6EE61"/>
                </a:solidFill>
                <a:latin typeface="Gmarket Sans Bold" pitchFamily="34" charset="0"/>
                <a:cs typeface="Gmarket Sans Bold" pitchFamily="34" charset="0"/>
              </a:rPr>
              <a:t>여객 수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5844879" y="1471053"/>
            <a:ext cx="6210153" cy="15999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5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2020~2021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7" name="Object 57"/>
            <p:cNvSpPr txBox="1"/>
            <p:nvPr/>
          </p:nvSpPr>
          <p:spPr>
            <a:xfrm>
              <a:off x="8678202" y="732613"/>
              <a:ext cx="1554201" cy="18186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01</a:t>
              </a:r>
              <a:endParaRPr lang="en-US" dirty="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884052" y="2796974"/>
            <a:ext cx="11668839" cy="159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5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한국 공항 공사의 적자</a:t>
            </a:r>
            <a:endParaRPr lang="en-US" dirty="0"/>
          </a:p>
        </p:txBody>
      </p:sp>
      <p:grpSp>
        <p:nvGrpSpPr>
          <p:cNvPr id="1020" name="그룹 1020"/>
          <p:cNvGrpSpPr/>
          <p:nvPr/>
        </p:nvGrpSpPr>
        <p:grpSpPr>
          <a:xfrm>
            <a:off x="11450442" y="5840870"/>
            <a:ext cx="566632" cy="171841"/>
            <a:chOff x="11450442" y="5840870"/>
            <a:chExt cx="566632" cy="1718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1450442" y="5840870"/>
              <a:ext cx="566632" cy="17184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6889629" y="1873620"/>
            <a:ext cx="9175257" cy="159996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6000" kern="0" spc="-500" dirty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코로나 팬데믹 이후</a:t>
            </a:r>
            <a:endParaRPr lang="en-US" dirty="0"/>
          </a:p>
        </p:txBody>
      </p:sp>
      <p:grpSp>
        <p:nvGrpSpPr>
          <p:cNvPr id="1021" name="그룹 1021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2806041" y="296722"/>
            <a:ext cx="4747963" cy="666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주제선정과 배경현황</a:t>
            </a:r>
            <a:endParaRPr lang="en-US" dirty="0"/>
          </a:p>
        </p:txBody>
      </p:sp>
      <p:grpSp>
        <p:nvGrpSpPr>
          <p:cNvPr id="1022" name="그룹 1022"/>
          <p:cNvGrpSpPr/>
          <p:nvPr/>
        </p:nvGrpSpPr>
        <p:grpSpPr>
          <a:xfrm>
            <a:off x="2010330" y="2424173"/>
            <a:ext cx="5924750" cy="5437369"/>
            <a:chOff x="2010330" y="2424173"/>
            <a:chExt cx="5924750" cy="543736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2010330" y="2424173"/>
              <a:ext cx="5924750" cy="5437369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7028886" y="4385600"/>
            <a:ext cx="11955162" cy="47675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한국공항공사는 김포공항 등 전국 14개 공항을 통합 관리하는 공기업이다. 2003년 이후 지난해까지 16년 연속 흑자행진을 이어왔지만 코로나19 여파로 17년 만에 처음 적자를 기록할 전망이다.</a:t>
            </a:r>
          </a:p>
          <a:p>
            <a:pPr algn="ctr"/>
            <a:endParaRPr lang="en-US" sz="2400" kern="0" spc="-200" dirty="0">
              <a:solidFill>
                <a:srgbClr val="2F436F"/>
              </a:solidFill>
              <a:latin typeface="Gmarket Sans Medium" pitchFamily="34" charset="0"/>
              <a:cs typeface="Gmarket Sans Medium" pitchFamily="34" charset="0"/>
            </a:endParaRPr>
          </a:p>
          <a:p>
            <a:pPr algn="ctr"/>
            <a:r>
              <a:rPr lang="en-US" sz="24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항공 수요가 줄어든 데다 항공업계 지원을 위해 임대료와 공항시설 사용료를 감면한 영향이 크다고 공사는 분석했다.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9ED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011180" y="-874087"/>
            <a:ext cx="1637775" cy="2227084"/>
            <a:chOff x="11011180" y="-874087"/>
            <a:chExt cx="1637775" cy="222708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320000">
              <a:off x="11011180" y="-874087"/>
              <a:ext cx="1637775" cy="222708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3119607" y="7315137"/>
            <a:ext cx="7742835" cy="3745596"/>
            <a:chOff x="13119607" y="7315137"/>
            <a:chExt cx="7742835" cy="37455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620000">
              <a:off x="13119607" y="7315137"/>
              <a:ext cx="7742835" cy="37455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260255" y="-333272"/>
            <a:ext cx="8303791" cy="2148855"/>
            <a:chOff x="13260255" y="-333272"/>
            <a:chExt cx="8303791" cy="214885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13260255" y="-333272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729262" y="9425050"/>
            <a:ext cx="8303791" cy="2148855"/>
            <a:chOff x="-3729262" y="9425050"/>
            <a:chExt cx="8303791" cy="214885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800000">
              <a:off x="-3729262" y="9425050"/>
              <a:ext cx="8303791" cy="214885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-2848044" y="1261125"/>
            <a:ext cx="7068589" cy="1829210"/>
            <a:chOff x="-2848044" y="1261125"/>
            <a:chExt cx="7068589" cy="182921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800000">
              <a:off x="-2848044" y="1261125"/>
              <a:ext cx="7068589" cy="1829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286392" y="217804"/>
            <a:ext cx="2008703" cy="2415322"/>
            <a:chOff x="16286392" y="217804"/>
            <a:chExt cx="2008703" cy="241532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320000">
              <a:off x="16286392" y="217804"/>
              <a:ext cx="2008703" cy="241532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744943" y="8446281"/>
            <a:ext cx="2017734" cy="2017734"/>
            <a:chOff x="14744943" y="8446281"/>
            <a:chExt cx="2017734" cy="20177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744943" y="8446281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-826296" y="585111"/>
            <a:ext cx="1652592" cy="1987125"/>
            <a:chOff x="-826296" y="585111"/>
            <a:chExt cx="1652592" cy="198712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720000">
              <a:off x="-826296" y="585111"/>
              <a:ext cx="1652592" cy="198712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35485" y="7948259"/>
            <a:ext cx="1938519" cy="2330931"/>
            <a:chOff x="235485" y="7948259"/>
            <a:chExt cx="1938519" cy="233093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120000">
              <a:off x="235485" y="7948259"/>
              <a:ext cx="1938519" cy="233093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396531" y="-874087"/>
            <a:ext cx="2017734" cy="2017734"/>
            <a:chOff x="12396531" y="-874087"/>
            <a:chExt cx="2017734" cy="2017734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396531" y="-874087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-812989" y="6639302"/>
            <a:ext cx="2017734" cy="2017734"/>
            <a:chOff x="-812989" y="6639302"/>
            <a:chExt cx="2017734" cy="201773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812989" y="6639302"/>
              <a:ext cx="2017734" cy="201773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563855" y="8018370"/>
            <a:ext cx="3309475" cy="2715921"/>
            <a:chOff x="2563855" y="8018370"/>
            <a:chExt cx="3309475" cy="2715921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563855" y="8018370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5636005" y="5821659"/>
            <a:ext cx="3309475" cy="2715921"/>
            <a:chOff x="15636005" y="5821659"/>
            <a:chExt cx="3309475" cy="2715921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15360000">
              <a:off x="15636005" y="5821659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069801" y="3134934"/>
            <a:ext cx="1257143" cy="452018"/>
            <a:chOff x="16069801" y="3134934"/>
            <a:chExt cx="1257143" cy="452018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1080000">
              <a:off x="16069801" y="3134934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928468" y="183178"/>
            <a:ext cx="1257143" cy="452018"/>
            <a:chOff x="14928468" y="183178"/>
            <a:chExt cx="1257143" cy="45201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">
              <a:off x="14928468" y="183178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7566187" y="4159591"/>
            <a:ext cx="1257143" cy="452018"/>
            <a:chOff x="17566187" y="4159591"/>
            <a:chExt cx="1257143" cy="452018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7620000">
              <a:off x="17566187" y="4159591"/>
              <a:ext cx="1257143" cy="452018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9" name="그룹 1019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57" name="Object 57"/>
            <p:cNvSpPr txBox="1"/>
            <p:nvPr/>
          </p:nvSpPr>
          <p:spPr>
            <a:xfrm>
              <a:off x="8678202" y="732613"/>
              <a:ext cx="1554201" cy="181863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01</a:t>
              </a:r>
              <a:endParaRPr lang="en-US" dirty="0"/>
            </a:p>
          </p:txBody>
        </p:sp>
      </p:grpSp>
      <p:sp>
        <p:nvSpPr>
          <p:cNvPr id="59" name="Object 59"/>
          <p:cNvSpPr txBox="1"/>
          <p:nvPr/>
        </p:nvSpPr>
        <p:spPr>
          <a:xfrm>
            <a:off x="9389676" y="2808021"/>
            <a:ext cx="11668839" cy="18328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000" kern="0" spc="-5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해외여행 대신 제주여행</a:t>
            </a:r>
            <a:endParaRPr lang="en-US" dirty="0"/>
          </a:p>
        </p:txBody>
      </p:sp>
      <p:grpSp>
        <p:nvGrpSpPr>
          <p:cNvPr id="1020" name="그룹 1020"/>
          <p:cNvGrpSpPr/>
          <p:nvPr/>
        </p:nvGrpSpPr>
        <p:grpSpPr>
          <a:xfrm>
            <a:off x="11450442" y="5840870"/>
            <a:ext cx="566632" cy="171841"/>
            <a:chOff x="11450442" y="5840870"/>
            <a:chExt cx="566632" cy="171841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16200000">
              <a:off x="11450442" y="5840870"/>
              <a:ext cx="566632" cy="17184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7067507" y="1873620"/>
            <a:ext cx="9175257" cy="15979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6000" kern="0" spc="-500" dirty="0">
                <a:solidFill>
                  <a:srgbClr val="9EDFE0"/>
                </a:solidFill>
                <a:latin typeface="Gmarket Sans Bold" pitchFamily="34" charset="0"/>
                <a:cs typeface="Gmarket Sans Bold" pitchFamily="34" charset="0"/>
              </a:rPr>
              <a:t>코로나 팬데믹 이후</a:t>
            </a:r>
            <a:endParaRPr lang="en-US" dirty="0"/>
          </a:p>
        </p:txBody>
      </p:sp>
      <p:grpSp>
        <p:nvGrpSpPr>
          <p:cNvPr id="1021" name="그룹 1021"/>
          <p:cNvGrpSpPr/>
          <p:nvPr/>
        </p:nvGrpSpPr>
        <p:grpSpPr>
          <a:xfrm>
            <a:off x="13185480" y="97083"/>
            <a:ext cx="4105263" cy="722058"/>
            <a:chOff x="13185480" y="97083"/>
            <a:chExt cx="4105263" cy="722058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3185480" y="97083"/>
              <a:ext cx="4105263" cy="722058"/>
            </a:xfrm>
            <a:prstGeom prst="rect">
              <a:avLst/>
            </a:prstGeom>
          </p:spPr>
        </p:pic>
      </p:grpSp>
      <p:sp>
        <p:nvSpPr>
          <p:cNvPr id="67" name="Object 67"/>
          <p:cNvSpPr txBox="1"/>
          <p:nvPr/>
        </p:nvSpPr>
        <p:spPr>
          <a:xfrm>
            <a:off x="12806041" y="296722"/>
            <a:ext cx="4747963" cy="666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주제선정과 배경현황</a:t>
            </a:r>
            <a:endParaRPr lang="en-US" dirty="0"/>
          </a:p>
        </p:txBody>
      </p:sp>
      <p:grpSp>
        <p:nvGrpSpPr>
          <p:cNvPr id="1022" name="그룹 1022"/>
          <p:cNvGrpSpPr/>
          <p:nvPr/>
        </p:nvGrpSpPr>
        <p:grpSpPr>
          <a:xfrm>
            <a:off x="1606933" y="1077019"/>
            <a:ext cx="6531442" cy="8378129"/>
            <a:chOff x="1606933" y="1077019"/>
            <a:chExt cx="6531442" cy="837812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606933" y="1077019"/>
              <a:ext cx="6531442" cy="8378129"/>
            </a:xfrm>
            <a:prstGeom prst="rect">
              <a:avLst/>
            </a:prstGeom>
          </p:spPr>
        </p:pic>
      </p:grpSp>
      <p:sp>
        <p:nvSpPr>
          <p:cNvPr id="71" name="Object 71"/>
          <p:cNvSpPr txBox="1"/>
          <p:nvPr/>
        </p:nvSpPr>
        <p:spPr>
          <a:xfrm>
            <a:off x="6907444" y="4704305"/>
            <a:ext cx="11955162" cy="476756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4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코로나 19의 영향으로 여행의 비중 특히 해외 여행의 비중이 줄었으나, 제주도 여행은 여전히 많은 관심을 받고있다.</a:t>
            </a:r>
          </a:p>
          <a:p>
            <a:pPr algn="ctr"/>
            <a:endParaRPr lang="en-US" sz="2400" kern="0" spc="-200" dirty="0">
              <a:solidFill>
                <a:srgbClr val="2F436F"/>
              </a:solidFill>
              <a:latin typeface="Gmarket Sans Medium" pitchFamily="34" charset="0"/>
              <a:cs typeface="Gmarket Sans Medium" pitchFamily="34" charset="0"/>
            </a:endParaRPr>
          </a:p>
          <a:p>
            <a:pPr algn="ctr"/>
            <a:r>
              <a:rPr lang="en-US" sz="24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제주도 외국인 관광객 수는 1002만3337명으로 지난해보다 26.1% 감소했지만 총 관광객 수에서 내국인 비중은 97.9%나 차지했다. 이는 제주를 찾은 내국인 관광객이 많았다는 방증이다.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8910" y="0"/>
            <a:ext cx="8961801" cy="10332154"/>
            <a:chOff x="-1608910" y="0"/>
            <a:chExt cx="8961801" cy="1033215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910" y="0"/>
              <a:ext cx="8961801" cy="1033215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299593" y="-1189183"/>
            <a:ext cx="3132694" cy="3732063"/>
            <a:chOff x="3299593" y="-1189183"/>
            <a:chExt cx="3132694" cy="37320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140000">
              <a:off x="3299593" y="-1189183"/>
              <a:ext cx="3132694" cy="37320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3117742" y="2825565"/>
            <a:ext cx="18684362" cy="7099234"/>
            <a:chOff x="-3117742" y="2825565"/>
            <a:chExt cx="18684362" cy="709923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2216636" y="-848013"/>
              <a:ext cx="37368724" cy="1419846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3117742" y="2825565"/>
              <a:ext cx="18684362" cy="709923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808483" y="-109398"/>
            <a:ext cx="1516274" cy="1749843"/>
            <a:chOff x="14808483" y="-109398"/>
            <a:chExt cx="1516274" cy="17498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2220000">
              <a:off x="14808483" y="-109398"/>
              <a:ext cx="1516274" cy="1749843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1724598" y="1520585"/>
            <a:ext cx="14936582" cy="1733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6500" kern="0" spc="-1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복잡한 국내항공사의 종류</a:t>
            </a:r>
            <a:endParaRPr lang="en-US" dirty="0"/>
          </a:p>
        </p:txBody>
      </p:sp>
      <p:sp>
        <p:nvSpPr>
          <p:cNvPr id="19" name="Object 19"/>
          <p:cNvSpPr txBox="1"/>
          <p:nvPr/>
        </p:nvSpPr>
        <p:spPr>
          <a:xfrm>
            <a:off x="633975" y="3224726"/>
            <a:ext cx="21233094" cy="219619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000" kern="0" spc="-200" dirty="0">
                <a:solidFill>
                  <a:srgbClr val="FFCD59"/>
                </a:solidFill>
                <a:latin typeface="Gmarket Sans Bold" pitchFamily="34" charset="0"/>
                <a:cs typeface="Gmarket Sans Bold" pitchFamily="34" charset="0"/>
              </a:rPr>
              <a:t>현재 국내 항공사들은 크게 FSC,LCC,소형항공운송 사업자로 구분짓는다.</a:t>
            </a:r>
            <a:endParaRPr lang="en-US" dirty="0"/>
          </a:p>
        </p:txBody>
      </p:sp>
      <p:grpSp>
        <p:nvGrpSpPr>
          <p:cNvPr id="1006" name="그룹 1006"/>
          <p:cNvGrpSpPr/>
          <p:nvPr/>
        </p:nvGrpSpPr>
        <p:grpSpPr>
          <a:xfrm>
            <a:off x="14343176" y="-272402"/>
            <a:ext cx="5117812" cy="5117812"/>
            <a:chOff x="14343176" y="-272402"/>
            <a:chExt cx="5117812" cy="511781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343176" y="-272402"/>
              <a:ext cx="5117812" cy="511781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4661319" y="8381817"/>
            <a:ext cx="2590359" cy="3085965"/>
            <a:chOff x="14661319" y="8381817"/>
            <a:chExt cx="2590359" cy="3085965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2460000">
              <a:off x="14661319" y="8381817"/>
              <a:ext cx="2590359" cy="30859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488230" y="8509480"/>
            <a:ext cx="1109656" cy="2488464"/>
            <a:chOff x="16488230" y="8509480"/>
            <a:chExt cx="1109656" cy="248846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2040000">
              <a:off x="16488230" y="8509480"/>
              <a:ext cx="1109656" cy="248846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703259" y="6660706"/>
            <a:ext cx="1823008" cy="4088196"/>
            <a:chOff x="16703259" y="6660706"/>
            <a:chExt cx="1823008" cy="4088196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03259" y="6660706"/>
              <a:ext cx="1823008" cy="408819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6694272" y="5801410"/>
            <a:ext cx="1840983" cy="2193214"/>
            <a:chOff x="16694272" y="5801410"/>
            <a:chExt cx="1840983" cy="21932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5100000">
              <a:off x="16694272" y="5801410"/>
              <a:ext cx="1840983" cy="21932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185498" y="2286504"/>
            <a:ext cx="867173" cy="779216"/>
            <a:chOff x="14185498" y="2286504"/>
            <a:chExt cx="867173" cy="779216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85498" y="2286504"/>
              <a:ext cx="867173" cy="779216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5566620" y="7016145"/>
            <a:ext cx="2390972" cy="2390972"/>
            <a:chOff x="15566620" y="7016145"/>
            <a:chExt cx="2390972" cy="239097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566620" y="7016145"/>
              <a:ext cx="2390972" cy="239097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3975" y="5656435"/>
            <a:ext cx="14237808" cy="2285714"/>
            <a:chOff x="633975" y="5656435"/>
            <a:chExt cx="14237808" cy="2285714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33975" y="5656435"/>
              <a:ext cx="14237808" cy="228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268783" y="6706887"/>
            <a:ext cx="2174708" cy="171841"/>
            <a:chOff x="4268783" y="6706887"/>
            <a:chExt cx="2174708" cy="17184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6200000">
              <a:off x="4268783" y="6706887"/>
              <a:ext cx="2174708" cy="17184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293796" y="6706887"/>
            <a:ext cx="2134371" cy="171841"/>
            <a:chOff x="9293796" y="6706887"/>
            <a:chExt cx="2134371" cy="17184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6200000">
              <a:off x="9293796" y="6706887"/>
              <a:ext cx="2134371" cy="1718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3975" y="4808214"/>
            <a:ext cx="14233830" cy="783072"/>
            <a:chOff x="633975" y="4808214"/>
            <a:chExt cx="14233830" cy="783072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633975" y="4808214"/>
              <a:ext cx="14233830" cy="783072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072821" y="5113830"/>
            <a:ext cx="566632" cy="171841"/>
            <a:chOff x="5072821" y="5113830"/>
            <a:chExt cx="566632" cy="171841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5072821" y="5113830"/>
              <a:ext cx="566632" cy="17184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077666" y="5113830"/>
            <a:ext cx="566632" cy="171841"/>
            <a:chOff x="10077666" y="5113830"/>
            <a:chExt cx="566632" cy="171841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6200000">
              <a:off x="10077666" y="5113830"/>
              <a:ext cx="566632" cy="171841"/>
            </a:xfrm>
            <a:prstGeom prst="rect">
              <a:avLst/>
            </a:prstGeom>
          </p:spPr>
        </p:pic>
      </p:grpSp>
      <p:sp>
        <p:nvSpPr>
          <p:cNvPr id="59" name="Object 59"/>
          <p:cNvSpPr txBox="1"/>
          <p:nvPr/>
        </p:nvSpPr>
        <p:spPr>
          <a:xfrm>
            <a:off x="-114567" y="4965686"/>
            <a:ext cx="6182759" cy="92667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kern="0" spc="-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FSC (대형 항공사)</a:t>
            </a:r>
            <a:endParaRPr lang="en-US" dirty="0"/>
          </a:p>
        </p:txBody>
      </p:sp>
      <p:sp>
        <p:nvSpPr>
          <p:cNvPr id="60" name="Object 60"/>
          <p:cNvSpPr txBox="1"/>
          <p:nvPr/>
        </p:nvSpPr>
        <p:spPr>
          <a:xfrm>
            <a:off x="4661500" y="4965686"/>
            <a:ext cx="6182759" cy="10695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kern="0" spc="-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LCC (소형 항공사)</a:t>
            </a:r>
            <a:endParaRPr lang="en-US" dirty="0"/>
          </a:p>
        </p:txBody>
      </p:sp>
      <p:sp>
        <p:nvSpPr>
          <p:cNvPr id="61" name="Object 61"/>
          <p:cNvSpPr txBox="1"/>
          <p:nvPr/>
        </p:nvSpPr>
        <p:spPr>
          <a:xfrm>
            <a:off x="-785771" y="5764403"/>
            <a:ext cx="6001104" cy="24391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대한항공, 아시아나항공</a:t>
            </a:r>
          </a:p>
          <a:p>
            <a:pPr algn="ctr"/>
            <a:r>
              <a:rPr lang="en-US" sz="27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(스카이팀, 스타얼라언스와 같은 항공 공동체 가입)</a:t>
            </a:r>
            <a:endParaRPr lang="en-US" dirty="0"/>
          </a:p>
        </p:txBody>
      </p:sp>
      <p:sp>
        <p:nvSpPr>
          <p:cNvPr id="62" name="Object 62"/>
          <p:cNvSpPr txBox="1"/>
          <p:nvPr/>
        </p:nvSpPr>
        <p:spPr>
          <a:xfrm>
            <a:off x="4846929" y="5762249"/>
            <a:ext cx="6001104" cy="24436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에어부산, 에어서울, 이스타항공, 제주항공, 진에어, 티웨이항공, 플라이강원</a:t>
            </a:r>
            <a:endParaRPr lang="en-US" dirty="0"/>
          </a:p>
        </p:txBody>
      </p:sp>
      <p:sp>
        <p:nvSpPr>
          <p:cNvPr id="63" name="Object 63"/>
          <p:cNvSpPr txBox="1"/>
          <p:nvPr/>
        </p:nvSpPr>
        <p:spPr>
          <a:xfrm>
            <a:off x="9456184" y="4960655"/>
            <a:ext cx="6182759" cy="934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500" kern="0" spc="-100" dirty="0">
                <a:solidFill>
                  <a:srgbClr val="FFFFFF"/>
                </a:solidFill>
                <a:latin typeface="Gmarket Sans Bold" pitchFamily="34" charset="0"/>
                <a:cs typeface="Gmarket Sans Bold" pitchFamily="34" charset="0"/>
              </a:rPr>
              <a:t>소형항공운송 사업자</a:t>
            </a:r>
            <a:endParaRPr lang="en-US" dirty="0"/>
          </a:p>
        </p:txBody>
      </p:sp>
      <p:sp>
        <p:nvSpPr>
          <p:cNvPr id="64" name="Object 64"/>
          <p:cNvSpPr txBox="1"/>
          <p:nvPr/>
        </p:nvSpPr>
        <p:spPr>
          <a:xfrm>
            <a:off x="10007318" y="5788227"/>
            <a:ext cx="6001104" cy="24560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700" kern="0" spc="-1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하이에어, 코리아 익스프레스 에어 , 에어포항(운항중단), 에어필립(운항중단)</a:t>
            </a:r>
            <a:endParaRPr lang="en-US" dirty="0"/>
          </a:p>
        </p:txBody>
      </p:sp>
      <p:sp>
        <p:nvSpPr>
          <p:cNvPr id="65" name="Object 65"/>
          <p:cNvSpPr txBox="1"/>
          <p:nvPr/>
        </p:nvSpPr>
        <p:spPr>
          <a:xfrm>
            <a:off x="633974" y="8297190"/>
            <a:ext cx="21233095" cy="18342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0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많은 항공사는 소비자의 선택의 폭을 넓혀주기도 하지만, 예매과정에서 소비자에게 혼란을 가증시키기도 한다.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CD5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159696" y="7218757"/>
            <a:ext cx="3162945" cy="3162945"/>
            <a:chOff x="16159696" y="7218757"/>
            <a:chExt cx="3162945" cy="316294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5960000">
              <a:off x="16159696" y="7218757"/>
              <a:ext cx="3162945" cy="316294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235885" y="2367207"/>
            <a:ext cx="3010566" cy="4025629"/>
            <a:chOff x="16235885" y="2367207"/>
            <a:chExt cx="3010566" cy="40256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240000">
              <a:off x="16235885" y="2367207"/>
              <a:ext cx="3010566" cy="40256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203672" y="-377404"/>
            <a:ext cx="2051116" cy="2051116"/>
            <a:chOff x="11203672" y="-377404"/>
            <a:chExt cx="2051116" cy="20511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203672" y="-377404"/>
              <a:ext cx="2051116" cy="205111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505696" y="6738270"/>
            <a:ext cx="3437565" cy="4596596"/>
            <a:chOff x="-1505696" y="6738270"/>
            <a:chExt cx="3437565" cy="459659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720000">
              <a:off x="-1505696" y="6738270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875475" y="8020966"/>
            <a:ext cx="3309475" cy="2715921"/>
            <a:chOff x="1875475" y="8020966"/>
            <a:chExt cx="3309475" cy="271592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75475" y="8020966"/>
              <a:ext cx="3309475" cy="271592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06572" y="-1513289"/>
            <a:ext cx="3437565" cy="4596596"/>
            <a:chOff x="306572" y="-1513289"/>
            <a:chExt cx="3437565" cy="459659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14220000">
              <a:off x="306572" y="-1513289"/>
              <a:ext cx="3437565" cy="459659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743696" y="-537645"/>
            <a:ext cx="3912644" cy="4422715"/>
            <a:chOff x="-743696" y="-537645"/>
            <a:chExt cx="3912644" cy="442271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743696" y="-537645"/>
              <a:ext cx="3912644" cy="442271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468224" y="-1807005"/>
            <a:ext cx="3003207" cy="3248396"/>
            <a:chOff x="13468224" y="-1807005"/>
            <a:chExt cx="3003207" cy="324839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468224" y="-1807005"/>
              <a:ext cx="3003207" cy="3248396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5364827" y="-2960568"/>
            <a:ext cx="5318124" cy="4751265"/>
            <a:chOff x="15364827" y="-2960568"/>
            <a:chExt cx="5318124" cy="4751265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5364827" y="-2960568"/>
              <a:ext cx="5318124" cy="47512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33975" y="864086"/>
            <a:ext cx="17029304" cy="8792251"/>
            <a:chOff x="633975" y="864086"/>
            <a:chExt cx="17029304" cy="8792251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33975" y="864086"/>
              <a:ext cx="17029304" cy="8792251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8365950" y="456923"/>
            <a:ext cx="1588954" cy="1759639"/>
            <a:chOff x="8365950" y="456923"/>
            <a:chExt cx="1588954" cy="175963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8365950" y="456923"/>
              <a:ext cx="1588954" cy="1759639"/>
              <a:chOff x="8365950" y="456923"/>
              <a:chExt cx="1588954" cy="1759639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8365950" y="456923"/>
                <a:ext cx="1588954" cy="1759639"/>
              </a:xfrm>
              <a:prstGeom prst="rect">
                <a:avLst/>
              </a:prstGeom>
            </p:spPr>
          </p:pic>
        </p:grpSp>
        <p:sp>
          <p:nvSpPr>
            <p:cNvPr id="36" name="Object 36"/>
            <p:cNvSpPr txBox="1"/>
            <p:nvPr/>
          </p:nvSpPr>
          <p:spPr>
            <a:xfrm>
              <a:off x="8678202" y="732613"/>
              <a:ext cx="1554201" cy="18186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6600" kern="0" spc="-500" dirty="0">
                  <a:solidFill>
                    <a:srgbClr val="2F436F"/>
                  </a:solidFill>
                  <a:latin typeface="HSBomBaram 2.0" pitchFamily="34" charset="0"/>
                  <a:cs typeface="HSBomBaram 2.0" pitchFamily="34" charset="0"/>
                </a:rPr>
                <a:t>02</a:t>
              </a:r>
              <a:endParaRPr lang="en-US" dirty="0"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6135324" y="4275819"/>
            <a:ext cx="14927154" cy="19847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7500" kern="0" spc="-600" dirty="0">
                <a:solidFill>
                  <a:srgbClr val="2F436F"/>
                </a:solidFill>
                <a:latin typeface="Gmarket Sans Bold" pitchFamily="34" charset="0"/>
                <a:cs typeface="Gmarket Sans Bold" pitchFamily="34" charset="0"/>
              </a:rPr>
              <a:t>데이터 수집</a:t>
            </a:r>
            <a:endParaRPr lang="en-US" dirty="0"/>
          </a:p>
        </p:txBody>
      </p:sp>
      <p:grpSp>
        <p:nvGrpSpPr>
          <p:cNvPr id="1013" name="그룹 1013"/>
          <p:cNvGrpSpPr/>
          <p:nvPr/>
        </p:nvGrpSpPr>
        <p:grpSpPr>
          <a:xfrm>
            <a:off x="2072252" y="3309306"/>
            <a:ext cx="3180489" cy="3522136"/>
            <a:chOff x="2072252" y="3309306"/>
            <a:chExt cx="3180489" cy="3522136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072252" y="3309306"/>
              <a:ext cx="3180489" cy="3522136"/>
            </a:xfrm>
            <a:prstGeom prst="rect">
              <a:avLst/>
            </a:prstGeom>
          </p:spPr>
        </p:pic>
      </p:grpSp>
      <p:sp>
        <p:nvSpPr>
          <p:cNvPr id="42" name="Object 42"/>
          <p:cNvSpPr txBox="1"/>
          <p:nvPr/>
        </p:nvSpPr>
        <p:spPr>
          <a:xfrm>
            <a:off x="2585271" y="4157460"/>
            <a:ext cx="3842376" cy="35032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3100" kern="0" spc="-500" dirty="0">
                <a:solidFill>
                  <a:srgbClr val="2F436F"/>
                </a:solidFill>
                <a:latin typeface="HSBomBaram 2.0" pitchFamily="34" charset="0"/>
                <a:cs typeface="HSBomBaram 2.0" pitchFamily="34" charset="0"/>
              </a:rPr>
              <a:t>02.</a:t>
            </a:r>
            <a:endParaRPr lang="en-US" dirty="0"/>
          </a:p>
        </p:txBody>
      </p:sp>
      <p:sp>
        <p:nvSpPr>
          <p:cNvPr id="43" name="Object 43"/>
          <p:cNvSpPr txBox="1"/>
          <p:nvPr/>
        </p:nvSpPr>
        <p:spPr>
          <a:xfrm>
            <a:off x="2616167" y="3988442"/>
            <a:ext cx="3091850" cy="9550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700" kern="0" spc="-200" dirty="0">
                <a:solidFill>
                  <a:srgbClr val="2F436F"/>
                </a:solidFill>
                <a:latin typeface="Gmarket Sans Medium" pitchFamily="34" charset="0"/>
                <a:cs typeface="Gmarket Sans Medium" pitchFamily="34" charset="0"/>
              </a:rPr>
              <a:t>Chapter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748</Words>
  <Application>Microsoft Office PowerPoint</Application>
  <PresentationFormat>사용자 지정</PresentationFormat>
  <Paragraphs>145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Gmarket Sans Bold</vt:lpstr>
      <vt:lpstr>Gmarket Sans Medium</vt:lpstr>
      <vt:lpstr>HSBomBaram 2.0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최민규</cp:lastModifiedBy>
  <cp:revision>21</cp:revision>
  <dcterms:created xsi:type="dcterms:W3CDTF">2021-12-22T03:47:45Z</dcterms:created>
  <dcterms:modified xsi:type="dcterms:W3CDTF">2021-12-22T07:54:32Z</dcterms:modified>
</cp:coreProperties>
</file>